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56" r:id="rId2"/>
    <p:sldId id="260" r:id="rId3"/>
    <p:sldId id="258" r:id="rId4"/>
    <p:sldId id="269" r:id="rId5"/>
    <p:sldId id="270" r:id="rId6"/>
    <p:sldId id="261" r:id="rId7"/>
    <p:sldId id="263" r:id="rId8"/>
    <p:sldId id="265" r:id="rId9"/>
    <p:sldId id="266" r:id="rId10"/>
    <p:sldId id="267" r:id="rId11"/>
    <p:sldId id="268" r:id="rId12"/>
    <p:sldId id="264" r:id="rId13"/>
    <p:sldId id="259" r:id="rId14"/>
    <p:sldId id="262"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6C6358-CC9D-EB42-8D22-D60CB18F92A7}" v="2" dt="2021-04-26T05:17:53.4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02"/>
    <p:restoredTop sz="86531"/>
  </p:normalViewPr>
  <p:slideViewPr>
    <p:cSldViewPr snapToGrid="0" snapToObjects="1">
      <p:cViewPr varScale="1">
        <p:scale>
          <a:sx n="88" d="100"/>
          <a:sy n="88" d="100"/>
        </p:scale>
        <p:origin x="192" y="6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6D8529-92ED-4247-B835-7868C549107B}" type="doc">
      <dgm:prSet loTypeId="urn:microsoft.com/office/officeart/2008/layout/LinedList" loCatId="list" qsTypeId="urn:microsoft.com/office/officeart/2005/8/quickstyle/simple1" qsCatId="simple" csTypeId="urn:microsoft.com/office/officeart/2005/8/colors/colorful5" csCatId="colorful"/>
      <dgm:spPr/>
      <dgm:t>
        <a:bodyPr/>
        <a:lstStyle/>
        <a:p>
          <a:endParaRPr lang="en-US"/>
        </a:p>
      </dgm:t>
    </dgm:pt>
    <dgm:pt modelId="{856D343F-8A0B-437E-93FC-8429B8A9159F}">
      <dgm:prSet/>
      <dgm:spPr/>
      <dgm:t>
        <a:bodyPr/>
        <a:lstStyle/>
        <a:p>
          <a:r>
            <a:rPr lang="en-US"/>
            <a:t>Gene view</a:t>
          </a:r>
        </a:p>
      </dgm:t>
    </dgm:pt>
    <dgm:pt modelId="{C710503C-2959-4BB3-A842-54C7257C141B}" type="parTrans" cxnId="{376C3F35-1964-4216-9B60-F18152DA8163}">
      <dgm:prSet/>
      <dgm:spPr/>
      <dgm:t>
        <a:bodyPr/>
        <a:lstStyle/>
        <a:p>
          <a:endParaRPr lang="en-US"/>
        </a:p>
      </dgm:t>
    </dgm:pt>
    <dgm:pt modelId="{E93123BC-6132-49C9-A248-1F197A005251}" type="sibTrans" cxnId="{376C3F35-1964-4216-9B60-F18152DA8163}">
      <dgm:prSet/>
      <dgm:spPr/>
      <dgm:t>
        <a:bodyPr/>
        <a:lstStyle/>
        <a:p>
          <a:endParaRPr lang="en-US"/>
        </a:p>
      </dgm:t>
    </dgm:pt>
    <dgm:pt modelId="{77E81C73-9DA7-4B9F-A160-2CFA1231927F}">
      <dgm:prSet/>
      <dgm:spPr/>
      <dgm:t>
        <a:bodyPr/>
        <a:lstStyle/>
        <a:p>
          <a:r>
            <a:rPr lang="en-US"/>
            <a:t>Overview</a:t>
          </a:r>
        </a:p>
      </dgm:t>
    </dgm:pt>
    <dgm:pt modelId="{9A4B706F-AFF0-4A83-A600-56B84D1D3B65}" type="parTrans" cxnId="{923CF491-C78E-4BB9-8B7B-FEAEE89F5293}">
      <dgm:prSet/>
      <dgm:spPr/>
      <dgm:t>
        <a:bodyPr/>
        <a:lstStyle/>
        <a:p>
          <a:endParaRPr lang="en-US"/>
        </a:p>
      </dgm:t>
    </dgm:pt>
    <dgm:pt modelId="{4E46A352-E534-4E66-8176-E84CBB61C590}" type="sibTrans" cxnId="{923CF491-C78E-4BB9-8B7B-FEAEE89F5293}">
      <dgm:prSet/>
      <dgm:spPr/>
      <dgm:t>
        <a:bodyPr/>
        <a:lstStyle/>
        <a:p>
          <a:endParaRPr lang="en-US"/>
        </a:p>
      </dgm:t>
    </dgm:pt>
    <dgm:pt modelId="{798CFF6D-1610-4FF9-A933-E6239CB54C22}">
      <dgm:prSet/>
      <dgm:spPr/>
      <dgm:t>
        <a:bodyPr/>
        <a:lstStyle/>
        <a:p>
          <a:r>
            <a:rPr lang="en-US"/>
            <a:t>External links</a:t>
          </a:r>
        </a:p>
      </dgm:t>
    </dgm:pt>
    <dgm:pt modelId="{F7790374-124B-4124-B160-71CD0CF8D167}" type="parTrans" cxnId="{ABFCB2B6-AEB6-4368-AEA5-0B30FD71A933}">
      <dgm:prSet/>
      <dgm:spPr/>
      <dgm:t>
        <a:bodyPr/>
        <a:lstStyle/>
        <a:p>
          <a:endParaRPr lang="en-US"/>
        </a:p>
      </dgm:t>
    </dgm:pt>
    <dgm:pt modelId="{E1C158F7-A192-493D-B3F9-EE3D29655D78}" type="sibTrans" cxnId="{ABFCB2B6-AEB6-4368-AEA5-0B30FD71A933}">
      <dgm:prSet/>
      <dgm:spPr/>
      <dgm:t>
        <a:bodyPr/>
        <a:lstStyle/>
        <a:p>
          <a:endParaRPr lang="en-US"/>
        </a:p>
      </dgm:t>
    </dgm:pt>
    <dgm:pt modelId="{21C31267-C2A6-42A9-960F-10212A32D686}">
      <dgm:prSet/>
      <dgm:spPr/>
      <dgm:t>
        <a:bodyPr/>
        <a:lstStyle/>
        <a:p>
          <a:r>
            <a:rPr lang="en-US"/>
            <a:t>Drug resistance </a:t>
          </a:r>
        </a:p>
      </dgm:t>
    </dgm:pt>
    <dgm:pt modelId="{45342CEB-BACE-444C-A064-08AAA1036A2D}" type="parTrans" cxnId="{21D2BC33-E2F0-47FE-B836-B02BA5A7364E}">
      <dgm:prSet/>
      <dgm:spPr/>
      <dgm:t>
        <a:bodyPr/>
        <a:lstStyle/>
        <a:p>
          <a:endParaRPr lang="en-US"/>
        </a:p>
      </dgm:t>
    </dgm:pt>
    <dgm:pt modelId="{3901FAA6-A190-4DFB-8034-236B01AC2EC3}" type="sibTrans" cxnId="{21D2BC33-E2F0-47FE-B836-B02BA5A7364E}">
      <dgm:prSet/>
      <dgm:spPr/>
      <dgm:t>
        <a:bodyPr/>
        <a:lstStyle/>
        <a:p>
          <a:endParaRPr lang="en-US"/>
        </a:p>
      </dgm:t>
    </dgm:pt>
    <dgm:pt modelId="{7915924B-FDBC-4C60-A42B-A027F9C497E0}">
      <dgm:prSet/>
      <dgm:spPr/>
      <dgm:t>
        <a:bodyPr/>
        <a:lstStyle/>
        <a:p>
          <a:r>
            <a:rPr lang="en-US"/>
            <a:t>Tissue distribution</a:t>
          </a:r>
        </a:p>
      </dgm:t>
    </dgm:pt>
    <dgm:pt modelId="{DFBD2CE2-C2CD-4DC6-B7FE-A1809F067EFE}" type="parTrans" cxnId="{845FA7CF-DB45-4D28-996D-3BBF7978EB9A}">
      <dgm:prSet/>
      <dgm:spPr/>
      <dgm:t>
        <a:bodyPr/>
        <a:lstStyle/>
        <a:p>
          <a:endParaRPr lang="en-US"/>
        </a:p>
      </dgm:t>
    </dgm:pt>
    <dgm:pt modelId="{BD9CCA31-A383-497C-86E1-34404150DF71}" type="sibTrans" cxnId="{845FA7CF-DB45-4D28-996D-3BBF7978EB9A}">
      <dgm:prSet/>
      <dgm:spPr/>
      <dgm:t>
        <a:bodyPr/>
        <a:lstStyle/>
        <a:p>
          <a:endParaRPr lang="en-US"/>
        </a:p>
      </dgm:t>
    </dgm:pt>
    <dgm:pt modelId="{AC642864-8C49-4CED-BD18-F954F61EF757}">
      <dgm:prSet/>
      <dgm:spPr/>
      <dgm:t>
        <a:bodyPr/>
        <a:lstStyle/>
        <a:p>
          <a:r>
            <a:rPr lang="en-US"/>
            <a:t>Genome browser</a:t>
          </a:r>
        </a:p>
      </dgm:t>
    </dgm:pt>
    <dgm:pt modelId="{9040E9AE-1043-4646-9950-2AF4895972A1}" type="parTrans" cxnId="{615DD1E5-1689-496F-903D-65C8C640367D}">
      <dgm:prSet/>
      <dgm:spPr/>
      <dgm:t>
        <a:bodyPr/>
        <a:lstStyle/>
        <a:p>
          <a:endParaRPr lang="en-US"/>
        </a:p>
      </dgm:t>
    </dgm:pt>
    <dgm:pt modelId="{E1C91DB9-CC0F-4CAB-A373-8A61391FC8AE}" type="sibTrans" cxnId="{615DD1E5-1689-496F-903D-65C8C640367D}">
      <dgm:prSet/>
      <dgm:spPr/>
      <dgm:t>
        <a:bodyPr/>
        <a:lstStyle/>
        <a:p>
          <a:endParaRPr lang="en-US"/>
        </a:p>
      </dgm:t>
    </dgm:pt>
    <dgm:pt modelId="{2E9ABDFF-CB62-47F3-8FE4-719963F9513B}">
      <dgm:prSet/>
      <dgm:spPr/>
      <dgm:t>
        <a:bodyPr/>
        <a:lstStyle/>
        <a:p>
          <a:r>
            <a:rPr lang="en-US"/>
            <a:t>Mutation distribution</a:t>
          </a:r>
        </a:p>
      </dgm:t>
    </dgm:pt>
    <dgm:pt modelId="{EEA4C841-5ADF-4D7F-9E80-09ED416C3215}" type="parTrans" cxnId="{2A940562-55C1-413D-894C-A8B9F19BB46F}">
      <dgm:prSet/>
      <dgm:spPr/>
      <dgm:t>
        <a:bodyPr/>
        <a:lstStyle/>
        <a:p>
          <a:endParaRPr lang="en-US"/>
        </a:p>
      </dgm:t>
    </dgm:pt>
    <dgm:pt modelId="{6A689EDB-524F-4B1B-AD43-CE12B14D0743}" type="sibTrans" cxnId="{2A940562-55C1-413D-894C-A8B9F19BB46F}">
      <dgm:prSet/>
      <dgm:spPr/>
      <dgm:t>
        <a:bodyPr/>
        <a:lstStyle/>
        <a:p>
          <a:endParaRPr lang="en-US"/>
        </a:p>
      </dgm:t>
    </dgm:pt>
    <dgm:pt modelId="{10D0A52F-2FF7-47D4-BF91-FF04F741336A}">
      <dgm:prSet/>
      <dgm:spPr/>
      <dgm:t>
        <a:bodyPr/>
        <a:lstStyle/>
        <a:p>
          <a:r>
            <a:rPr lang="en-US"/>
            <a:t>Variations </a:t>
          </a:r>
        </a:p>
      </dgm:t>
    </dgm:pt>
    <dgm:pt modelId="{D775F81F-A274-4242-BF7B-FEE99504E4EB}" type="parTrans" cxnId="{2A18F64F-83E8-4009-915F-204678815479}">
      <dgm:prSet/>
      <dgm:spPr/>
      <dgm:t>
        <a:bodyPr/>
        <a:lstStyle/>
        <a:p>
          <a:endParaRPr lang="en-US"/>
        </a:p>
      </dgm:t>
    </dgm:pt>
    <dgm:pt modelId="{1F0BFE13-E72A-490D-AA51-D7AE8E64F020}" type="sibTrans" cxnId="{2A18F64F-83E8-4009-915F-204678815479}">
      <dgm:prSet/>
      <dgm:spPr/>
      <dgm:t>
        <a:bodyPr/>
        <a:lstStyle/>
        <a:p>
          <a:endParaRPr lang="en-US"/>
        </a:p>
      </dgm:t>
    </dgm:pt>
    <dgm:pt modelId="{1A22311D-906C-4DEE-B0E4-7CEEAAA9E665}">
      <dgm:prSet/>
      <dgm:spPr/>
      <dgm:t>
        <a:bodyPr/>
        <a:lstStyle/>
        <a:p>
          <a:r>
            <a:rPr lang="en-US"/>
            <a:t>References</a:t>
          </a:r>
        </a:p>
      </dgm:t>
    </dgm:pt>
    <dgm:pt modelId="{6644DDA7-C1D1-4D71-9429-E31F6BA264F8}" type="parTrans" cxnId="{B6930CF7-5BCA-4D5D-9A3F-F1265EF73D41}">
      <dgm:prSet/>
      <dgm:spPr/>
      <dgm:t>
        <a:bodyPr/>
        <a:lstStyle/>
        <a:p>
          <a:endParaRPr lang="en-US"/>
        </a:p>
      </dgm:t>
    </dgm:pt>
    <dgm:pt modelId="{CE4EB1C3-0069-4E4B-8018-512B7281D653}" type="sibTrans" cxnId="{B6930CF7-5BCA-4D5D-9A3F-F1265EF73D41}">
      <dgm:prSet/>
      <dgm:spPr/>
      <dgm:t>
        <a:bodyPr/>
        <a:lstStyle/>
        <a:p>
          <a:endParaRPr lang="en-US"/>
        </a:p>
      </dgm:t>
    </dgm:pt>
    <dgm:pt modelId="{9F1E2499-B7D3-6743-B1D7-658EAE427D2B}" type="pres">
      <dgm:prSet presAssocID="{146D8529-92ED-4247-B835-7868C549107B}" presName="vert0" presStyleCnt="0">
        <dgm:presLayoutVars>
          <dgm:dir/>
          <dgm:animOne val="branch"/>
          <dgm:animLvl val="lvl"/>
        </dgm:presLayoutVars>
      </dgm:prSet>
      <dgm:spPr/>
    </dgm:pt>
    <dgm:pt modelId="{6CAFD096-131A-844F-9521-1835A91F81CA}" type="pres">
      <dgm:prSet presAssocID="{856D343F-8A0B-437E-93FC-8429B8A9159F}" presName="thickLine" presStyleLbl="alignNode1" presStyleIdx="0" presStyleCnt="9"/>
      <dgm:spPr/>
    </dgm:pt>
    <dgm:pt modelId="{F1269665-CC26-AA48-83EE-DE61A309FE5C}" type="pres">
      <dgm:prSet presAssocID="{856D343F-8A0B-437E-93FC-8429B8A9159F}" presName="horz1" presStyleCnt="0"/>
      <dgm:spPr/>
    </dgm:pt>
    <dgm:pt modelId="{FEFAAC84-BE17-5A46-BA57-E4D9659B48D8}" type="pres">
      <dgm:prSet presAssocID="{856D343F-8A0B-437E-93FC-8429B8A9159F}" presName="tx1" presStyleLbl="revTx" presStyleIdx="0" presStyleCnt="9"/>
      <dgm:spPr/>
    </dgm:pt>
    <dgm:pt modelId="{6E4C4432-96FA-C746-BC2E-7CB4697EE398}" type="pres">
      <dgm:prSet presAssocID="{856D343F-8A0B-437E-93FC-8429B8A9159F}" presName="vert1" presStyleCnt="0"/>
      <dgm:spPr/>
    </dgm:pt>
    <dgm:pt modelId="{D4E1705D-6306-9B46-A2DF-6EAE432EAC4D}" type="pres">
      <dgm:prSet presAssocID="{77E81C73-9DA7-4B9F-A160-2CFA1231927F}" presName="thickLine" presStyleLbl="alignNode1" presStyleIdx="1" presStyleCnt="9"/>
      <dgm:spPr/>
    </dgm:pt>
    <dgm:pt modelId="{71AC3B09-185E-2B4C-8E2F-B4912E09B591}" type="pres">
      <dgm:prSet presAssocID="{77E81C73-9DA7-4B9F-A160-2CFA1231927F}" presName="horz1" presStyleCnt="0"/>
      <dgm:spPr/>
    </dgm:pt>
    <dgm:pt modelId="{45986346-EF8A-6F4C-915A-601FA36AAF64}" type="pres">
      <dgm:prSet presAssocID="{77E81C73-9DA7-4B9F-A160-2CFA1231927F}" presName="tx1" presStyleLbl="revTx" presStyleIdx="1" presStyleCnt="9"/>
      <dgm:spPr/>
    </dgm:pt>
    <dgm:pt modelId="{9E1A2441-5240-DB47-970F-691D5479D86A}" type="pres">
      <dgm:prSet presAssocID="{77E81C73-9DA7-4B9F-A160-2CFA1231927F}" presName="vert1" presStyleCnt="0"/>
      <dgm:spPr/>
    </dgm:pt>
    <dgm:pt modelId="{8C3C12DF-7819-B741-8DA1-A522841A4426}" type="pres">
      <dgm:prSet presAssocID="{798CFF6D-1610-4FF9-A933-E6239CB54C22}" presName="thickLine" presStyleLbl="alignNode1" presStyleIdx="2" presStyleCnt="9"/>
      <dgm:spPr/>
    </dgm:pt>
    <dgm:pt modelId="{839E6087-52F9-C94B-8CCE-6B18B1706A70}" type="pres">
      <dgm:prSet presAssocID="{798CFF6D-1610-4FF9-A933-E6239CB54C22}" presName="horz1" presStyleCnt="0"/>
      <dgm:spPr/>
    </dgm:pt>
    <dgm:pt modelId="{B9D1130F-5266-6F42-8EC2-A86CC6A95FCB}" type="pres">
      <dgm:prSet presAssocID="{798CFF6D-1610-4FF9-A933-E6239CB54C22}" presName="tx1" presStyleLbl="revTx" presStyleIdx="2" presStyleCnt="9"/>
      <dgm:spPr/>
    </dgm:pt>
    <dgm:pt modelId="{ADF93D0B-8B1E-2E4A-B95B-B4C023E42655}" type="pres">
      <dgm:prSet presAssocID="{798CFF6D-1610-4FF9-A933-E6239CB54C22}" presName="vert1" presStyleCnt="0"/>
      <dgm:spPr/>
    </dgm:pt>
    <dgm:pt modelId="{F410D986-0C0E-B74E-A674-F4C2A9FE6FB3}" type="pres">
      <dgm:prSet presAssocID="{21C31267-C2A6-42A9-960F-10212A32D686}" presName="thickLine" presStyleLbl="alignNode1" presStyleIdx="3" presStyleCnt="9"/>
      <dgm:spPr/>
    </dgm:pt>
    <dgm:pt modelId="{C4F5DA58-F214-494C-B128-72A9FB03D975}" type="pres">
      <dgm:prSet presAssocID="{21C31267-C2A6-42A9-960F-10212A32D686}" presName="horz1" presStyleCnt="0"/>
      <dgm:spPr/>
    </dgm:pt>
    <dgm:pt modelId="{C1DC9F51-6B1D-A24E-8923-21015F6645A9}" type="pres">
      <dgm:prSet presAssocID="{21C31267-C2A6-42A9-960F-10212A32D686}" presName="tx1" presStyleLbl="revTx" presStyleIdx="3" presStyleCnt="9"/>
      <dgm:spPr/>
    </dgm:pt>
    <dgm:pt modelId="{B6F09CEF-34B9-4243-B71F-ACDE4F975C45}" type="pres">
      <dgm:prSet presAssocID="{21C31267-C2A6-42A9-960F-10212A32D686}" presName="vert1" presStyleCnt="0"/>
      <dgm:spPr/>
    </dgm:pt>
    <dgm:pt modelId="{CDAE1664-93A5-E647-A312-1C31F820C9AD}" type="pres">
      <dgm:prSet presAssocID="{7915924B-FDBC-4C60-A42B-A027F9C497E0}" presName="thickLine" presStyleLbl="alignNode1" presStyleIdx="4" presStyleCnt="9"/>
      <dgm:spPr/>
    </dgm:pt>
    <dgm:pt modelId="{7A1CE1CD-36B6-2248-87E1-870D602460D7}" type="pres">
      <dgm:prSet presAssocID="{7915924B-FDBC-4C60-A42B-A027F9C497E0}" presName="horz1" presStyleCnt="0"/>
      <dgm:spPr/>
    </dgm:pt>
    <dgm:pt modelId="{0F71CCF7-8DA2-914C-B321-34CAB317DC5B}" type="pres">
      <dgm:prSet presAssocID="{7915924B-FDBC-4C60-A42B-A027F9C497E0}" presName="tx1" presStyleLbl="revTx" presStyleIdx="4" presStyleCnt="9"/>
      <dgm:spPr/>
    </dgm:pt>
    <dgm:pt modelId="{ABE2499A-3A05-AB4B-88D0-2F9BC3A2B3EF}" type="pres">
      <dgm:prSet presAssocID="{7915924B-FDBC-4C60-A42B-A027F9C497E0}" presName="vert1" presStyleCnt="0"/>
      <dgm:spPr/>
    </dgm:pt>
    <dgm:pt modelId="{15BBC91A-A4DC-AF44-8198-51E59EAEE7CB}" type="pres">
      <dgm:prSet presAssocID="{AC642864-8C49-4CED-BD18-F954F61EF757}" presName="thickLine" presStyleLbl="alignNode1" presStyleIdx="5" presStyleCnt="9"/>
      <dgm:spPr/>
    </dgm:pt>
    <dgm:pt modelId="{EEFC873F-CED6-464F-9F76-2802EABD3282}" type="pres">
      <dgm:prSet presAssocID="{AC642864-8C49-4CED-BD18-F954F61EF757}" presName="horz1" presStyleCnt="0"/>
      <dgm:spPr/>
    </dgm:pt>
    <dgm:pt modelId="{32B02860-C06C-C444-825E-C56890E5C4E3}" type="pres">
      <dgm:prSet presAssocID="{AC642864-8C49-4CED-BD18-F954F61EF757}" presName="tx1" presStyleLbl="revTx" presStyleIdx="5" presStyleCnt="9"/>
      <dgm:spPr/>
    </dgm:pt>
    <dgm:pt modelId="{E4A72134-742D-4B4C-AA51-5AA3D4DB9E79}" type="pres">
      <dgm:prSet presAssocID="{AC642864-8C49-4CED-BD18-F954F61EF757}" presName="vert1" presStyleCnt="0"/>
      <dgm:spPr/>
    </dgm:pt>
    <dgm:pt modelId="{B4AA8A7B-EC14-A54D-99CB-BC78A20CD804}" type="pres">
      <dgm:prSet presAssocID="{2E9ABDFF-CB62-47F3-8FE4-719963F9513B}" presName="thickLine" presStyleLbl="alignNode1" presStyleIdx="6" presStyleCnt="9"/>
      <dgm:spPr/>
    </dgm:pt>
    <dgm:pt modelId="{0B3FDA0E-40F2-C74D-BA4E-A2183DCCFC4B}" type="pres">
      <dgm:prSet presAssocID="{2E9ABDFF-CB62-47F3-8FE4-719963F9513B}" presName="horz1" presStyleCnt="0"/>
      <dgm:spPr/>
    </dgm:pt>
    <dgm:pt modelId="{823F0D30-6263-3043-B795-F67CB81FF12F}" type="pres">
      <dgm:prSet presAssocID="{2E9ABDFF-CB62-47F3-8FE4-719963F9513B}" presName="tx1" presStyleLbl="revTx" presStyleIdx="6" presStyleCnt="9"/>
      <dgm:spPr/>
    </dgm:pt>
    <dgm:pt modelId="{FB26FD47-5634-F74A-A8A0-4E7E05367BB3}" type="pres">
      <dgm:prSet presAssocID="{2E9ABDFF-CB62-47F3-8FE4-719963F9513B}" presName="vert1" presStyleCnt="0"/>
      <dgm:spPr/>
    </dgm:pt>
    <dgm:pt modelId="{20DD4357-5499-1644-B5ED-79860F0F8AEE}" type="pres">
      <dgm:prSet presAssocID="{10D0A52F-2FF7-47D4-BF91-FF04F741336A}" presName="thickLine" presStyleLbl="alignNode1" presStyleIdx="7" presStyleCnt="9"/>
      <dgm:spPr/>
    </dgm:pt>
    <dgm:pt modelId="{4B7C73FA-9466-134D-8813-03C2622DAB49}" type="pres">
      <dgm:prSet presAssocID="{10D0A52F-2FF7-47D4-BF91-FF04F741336A}" presName="horz1" presStyleCnt="0"/>
      <dgm:spPr/>
    </dgm:pt>
    <dgm:pt modelId="{30BFF70C-35FE-9644-A003-4E0611D5EE90}" type="pres">
      <dgm:prSet presAssocID="{10D0A52F-2FF7-47D4-BF91-FF04F741336A}" presName="tx1" presStyleLbl="revTx" presStyleIdx="7" presStyleCnt="9"/>
      <dgm:spPr/>
    </dgm:pt>
    <dgm:pt modelId="{33F50ABE-AEAA-1A42-9448-6ECB5CB956B3}" type="pres">
      <dgm:prSet presAssocID="{10D0A52F-2FF7-47D4-BF91-FF04F741336A}" presName="vert1" presStyleCnt="0"/>
      <dgm:spPr/>
    </dgm:pt>
    <dgm:pt modelId="{DCCE3EF1-1A43-D94D-B153-75487D25E19E}" type="pres">
      <dgm:prSet presAssocID="{1A22311D-906C-4DEE-B0E4-7CEEAAA9E665}" presName="thickLine" presStyleLbl="alignNode1" presStyleIdx="8" presStyleCnt="9"/>
      <dgm:spPr/>
    </dgm:pt>
    <dgm:pt modelId="{67EA1BE4-56F1-174F-BC26-0AF8262C2A45}" type="pres">
      <dgm:prSet presAssocID="{1A22311D-906C-4DEE-B0E4-7CEEAAA9E665}" presName="horz1" presStyleCnt="0"/>
      <dgm:spPr/>
    </dgm:pt>
    <dgm:pt modelId="{34879304-9E36-184F-9A11-877902EDC1F0}" type="pres">
      <dgm:prSet presAssocID="{1A22311D-906C-4DEE-B0E4-7CEEAAA9E665}" presName="tx1" presStyleLbl="revTx" presStyleIdx="8" presStyleCnt="9"/>
      <dgm:spPr/>
    </dgm:pt>
    <dgm:pt modelId="{D069BCDA-C2B0-A449-B396-7211D0BDEA35}" type="pres">
      <dgm:prSet presAssocID="{1A22311D-906C-4DEE-B0E4-7CEEAAA9E665}" presName="vert1" presStyleCnt="0"/>
      <dgm:spPr/>
    </dgm:pt>
  </dgm:ptLst>
  <dgm:cxnLst>
    <dgm:cxn modelId="{1316D203-2FC3-4745-9214-508F15754615}" type="presOf" srcId="{856D343F-8A0B-437E-93FC-8429B8A9159F}" destId="{FEFAAC84-BE17-5A46-BA57-E4D9659B48D8}" srcOrd="0" destOrd="0" presId="urn:microsoft.com/office/officeart/2008/layout/LinedList"/>
    <dgm:cxn modelId="{A9FD9921-B236-974C-B465-0824A47767B0}" type="presOf" srcId="{77E81C73-9DA7-4B9F-A160-2CFA1231927F}" destId="{45986346-EF8A-6F4C-915A-601FA36AAF64}" srcOrd="0" destOrd="0" presId="urn:microsoft.com/office/officeart/2008/layout/LinedList"/>
    <dgm:cxn modelId="{7DAA3429-94B5-9C4D-94D3-A9FF98CD4083}" type="presOf" srcId="{2E9ABDFF-CB62-47F3-8FE4-719963F9513B}" destId="{823F0D30-6263-3043-B795-F67CB81FF12F}" srcOrd="0" destOrd="0" presId="urn:microsoft.com/office/officeart/2008/layout/LinedList"/>
    <dgm:cxn modelId="{21D2BC33-E2F0-47FE-B836-B02BA5A7364E}" srcId="{146D8529-92ED-4247-B835-7868C549107B}" destId="{21C31267-C2A6-42A9-960F-10212A32D686}" srcOrd="3" destOrd="0" parTransId="{45342CEB-BACE-444C-A064-08AAA1036A2D}" sibTransId="{3901FAA6-A190-4DFB-8034-236B01AC2EC3}"/>
    <dgm:cxn modelId="{376C3F35-1964-4216-9B60-F18152DA8163}" srcId="{146D8529-92ED-4247-B835-7868C549107B}" destId="{856D343F-8A0B-437E-93FC-8429B8A9159F}" srcOrd="0" destOrd="0" parTransId="{C710503C-2959-4BB3-A842-54C7257C141B}" sibTransId="{E93123BC-6132-49C9-A248-1F197A005251}"/>
    <dgm:cxn modelId="{E3DC7737-6777-344C-B634-CE64EAF219E4}" type="presOf" srcId="{1A22311D-906C-4DEE-B0E4-7CEEAAA9E665}" destId="{34879304-9E36-184F-9A11-877902EDC1F0}" srcOrd="0" destOrd="0" presId="urn:microsoft.com/office/officeart/2008/layout/LinedList"/>
    <dgm:cxn modelId="{1F66934A-3236-C043-831F-EC64F507DDEC}" type="presOf" srcId="{798CFF6D-1610-4FF9-A933-E6239CB54C22}" destId="{B9D1130F-5266-6F42-8EC2-A86CC6A95FCB}" srcOrd="0" destOrd="0" presId="urn:microsoft.com/office/officeart/2008/layout/LinedList"/>
    <dgm:cxn modelId="{2A18F64F-83E8-4009-915F-204678815479}" srcId="{146D8529-92ED-4247-B835-7868C549107B}" destId="{10D0A52F-2FF7-47D4-BF91-FF04F741336A}" srcOrd="7" destOrd="0" parTransId="{D775F81F-A274-4242-BF7B-FEE99504E4EB}" sibTransId="{1F0BFE13-E72A-490D-AA51-D7AE8E64F020}"/>
    <dgm:cxn modelId="{0AA50E50-E1E7-C84E-8ECB-7EF2E2FFEF63}" type="presOf" srcId="{146D8529-92ED-4247-B835-7868C549107B}" destId="{9F1E2499-B7D3-6743-B1D7-658EAE427D2B}" srcOrd="0" destOrd="0" presId="urn:microsoft.com/office/officeart/2008/layout/LinedList"/>
    <dgm:cxn modelId="{2A940562-55C1-413D-894C-A8B9F19BB46F}" srcId="{146D8529-92ED-4247-B835-7868C549107B}" destId="{2E9ABDFF-CB62-47F3-8FE4-719963F9513B}" srcOrd="6" destOrd="0" parTransId="{EEA4C841-5ADF-4D7F-9E80-09ED416C3215}" sibTransId="{6A689EDB-524F-4B1B-AD43-CE12B14D0743}"/>
    <dgm:cxn modelId="{DD62AD75-67EC-424C-ABEB-5E46931C970B}" type="presOf" srcId="{10D0A52F-2FF7-47D4-BF91-FF04F741336A}" destId="{30BFF70C-35FE-9644-A003-4E0611D5EE90}" srcOrd="0" destOrd="0" presId="urn:microsoft.com/office/officeart/2008/layout/LinedList"/>
    <dgm:cxn modelId="{923CF491-C78E-4BB9-8B7B-FEAEE89F5293}" srcId="{146D8529-92ED-4247-B835-7868C549107B}" destId="{77E81C73-9DA7-4B9F-A160-2CFA1231927F}" srcOrd="1" destOrd="0" parTransId="{9A4B706F-AFF0-4A83-A600-56B84D1D3B65}" sibTransId="{4E46A352-E534-4E66-8176-E84CBB61C590}"/>
    <dgm:cxn modelId="{71C2B19D-1B85-ED4B-90D2-15B873AEB846}" type="presOf" srcId="{7915924B-FDBC-4C60-A42B-A027F9C497E0}" destId="{0F71CCF7-8DA2-914C-B321-34CAB317DC5B}" srcOrd="0" destOrd="0" presId="urn:microsoft.com/office/officeart/2008/layout/LinedList"/>
    <dgm:cxn modelId="{ABFCB2B6-AEB6-4368-AEA5-0B30FD71A933}" srcId="{146D8529-92ED-4247-B835-7868C549107B}" destId="{798CFF6D-1610-4FF9-A933-E6239CB54C22}" srcOrd="2" destOrd="0" parTransId="{F7790374-124B-4124-B160-71CD0CF8D167}" sibTransId="{E1C158F7-A192-493D-B3F9-EE3D29655D78}"/>
    <dgm:cxn modelId="{E1C481C4-43F5-6548-90A6-68488D1E6AA2}" type="presOf" srcId="{AC642864-8C49-4CED-BD18-F954F61EF757}" destId="{32B02860-C06C-C444-825E-C56890E5C4E3}" srcOrd="0" destOrd="0" presId="urn:microsoft.com/office/officeart/2008/layout/LinedList"/>
    <dgm:cxn modelId="{845FA7CF-DB45-4D28-996D-3BBF7978EB9A}" srcId="{146D8529-92ED-4247-B835-7868C549107B}" destId="{7915924B-FDBC-4C60-A42B-A027F9C497E0}" srcOrd="4" destOrd="0" parTransId="{DFBD2CE2-C2CD-4DC6-B7FE-A1809F067EFE}" sibTransId="{BD9CCA31-A383-497C-86E1-34404150DF71}"/>
    <dgm:cxn modelId="{615DD1E5-1689-496F-903D-65C8C640367D}" srcId="{146D8529-92ED-4247-B835-7868C549107B}" destId="{AC642864-8C49-4CED-BD18-F954F61EF757}" srcOrd="5" destOrd="0" parTransId="{9040E9AE-1043-4646-9950-2AF4895972A1}" sibTransId="{E1C91DB9-CC0F-4CAB-A373-8A61391FC8AE}"/>
    <dgm:cxn modelId="{9D0D1EF6-1674-5C4F-9704-9F9C8DAC379B}" type="presOf" srcId="{21C31267-C2A6-42A9-960F-10212A32D686}" destId="{C1DC9F51-6B1D-A24E-8923-21015F6645A9}" srcOrd="0" destOrd="0" presId="urn:microsoft.com/office/officeart/2008/layout/LinedList"/>
    <dgm:cxn modelId="{B6930CF7-5BCA-4D5D-9A3F-F1265EF73D41}" srcId="{146D8529-92ED-4247-B835-7868C549107B}" destId="{1A22311D-906C-4DEE-B0E4-7CEEAAA9E665}" srcOrd="8" destOrd="0" parTransId="{6644DDA7-C1D1-4D71-9429-E31F6BA264F8}" sibTransId="{CE4EB1C3-0069-4E4B-8018-512B7281D653}"/>
    <dgm:cxn modelId="{94B769DB-6985-534C-BB91-17DCB2209D31}" type="presParOf" srcId="{9F1E2499-B7D3-6743-B1D7-658EAE427D2B}" destId="{6CAFD096-131A-844F-9521-1835A91F81CA}" srcOrd="0" destOrd="0" presId="urn:microsoft.com/office/officeart/2008/layout/LinedList"/>
    <dgm:cxn modelId="{596DDF07-2A60-534C-8514-C0F5A31C678C}" type="presParOf" srcId="{9F1E2499-B7D3-6743-B1D7-658EAE427D2B}" destId="{F1269665-CC26-AA48-83EE-DE61A309FE5C}" srcOrd="1" destOrd="0" presId="urn:microsoft.com/office/officeart/2008/layout/LinedList"/>
    <dgm:cxn modelId="{421C17EF-74B6-5740-959F-8E0B2DC6DEC7}" type="presParOf" srcId="{F1269665-CC26-AA48-83EE-DE61A309FE5C}" destId="{FEFAAC84-BE17-5A46-BA57-E4D9659B48D8}" srcOrd="0" destOrd="0" presId="urn:microsoft.com/office/officeart/2008/layout/LinedList"/>
    <dgm:cxn modelId="{5524F5A8-BB82-7147-AEAE-AB1D0DFA8DA3}" type="presParOf" srcId="{F1269665-CC26-AA48-83EE-DE61A309FE5C}" destId="{6E4C4432-96FA-C746-BC2E-7CB4697EE398}" srcOrd="1" destOrd="0" presId="urn:microsoft.com/office/officeart/2008/layout/LinedList"/>
    <dgm:cxn modelId="{9BEFA2BB-74F3-424B-B5D4-5E1EAA32D699}" type="presParOf" srcId="{9F1E2499-B7D3-6743-B1D7-658EAE427D2B}" destId="{D4E1705D-6306-9B46-A2DF-6EAE432EAC4D}" srcOrd="2" destOrd="0" presId="urn:microsoft.com/office/officeart/2008/layout/LinedList"/>
    <dgm:cxn modelId="{02487D21-694E-E641-ACA4-D5A3AA9D8502}" type="presParOf" srcId="{9F1E2499-B7D3-6743-B1D7-658EAE427D2B}" destId="{71AC3B09-185E-2B4C-8E2F-B4912E09B591}" srcOrd="3" destOrd="0" presId="urn:microsoft.com/office/officeart/2008/layout/LinedList"/>
    <dgm:cxn modelId="{85BE0269-874B-F840-A752-42603815B507}" type="presParOf" srcId="{71AC3B09-185E-2B4C-8E2F-B4912E09B591}" destId="{45986346-EF8A-6F4C-915A-601FA36AAF64}" srcOrd="0" destOrd="0" presId="urn:microsoft.com/office/officeart/2008/layout/LinedList"/>
    <dgm:cxn modelId="{AFA8607A-F958-F24C-B1DF-763C29C7C11B}" type="presParOf" srcId="{71AC3B09-185E-2B4C-8E2F-B4912E09B591}" destId="{9E1A2441-5240-DB47-970F-691D5479D86A}" srcOrd="1" destOrd="0" presId="urn:microsoft.com/office/officeart/2008/layout/LinedList"/>
    <dgm:cxn modelId="{D45F0882-4548-4F4F-BB3D-6C19784B957B}" type="presParOf" srcId="{9F1E2499-B7D3-6743-B1D7-658EAE427D2B}" destId="{8C3C12DF-7819-B741-8DA1-A522841A4426}" srcOrd="4" destOrd="0" presId="urn:microsoft.com/office/officeart/2008/layout/LinedList"/>
    <dgm:cxn modelId="{EA75CD50-F0D7-AE44-8C87-89E01FC94FBB}" type="presParOf" srcId="{9F1E2499-B7D3-6743-B1D7-658EAE427D2B}" destId="{839E6087-52F9-C94B-8CCE-6B18B1706A70}" srcOrd="5" destOrd="0" presId="urn:microsoft.com/office/officeart/2008/layout/LinedList"/>
    <dgm:cxn modelId="{E472C6F3-0890-5341-9972-EADACDD54D69}" type="presParOf" srcId="{839E6087-52F9-C94B-8CCE-6B18B1706A70}" destId="{B9D1130F-5266-6F42-8EC2-A86CC6A95FCB}" srcOrd="0" destOrd="0" presId="urn:microsoft.com/office/officeart/2008/layout/LinedList"/>
    <dgm:cxn modelId="{67104D0E-77CD-AD40-A057-53DA7E91C8D3}" type="presParOf" srcId="{839E6087-52F9-C94B-8CCE-6B18B1706A70}" destId="{ADF93D0B-8B1E-2E4A-B95B-B4C023E42655}" srcOrd="1" destOrd="0" presId="urn:microsoft.com/office/officeart/2008/layout/LinedList"/>
    <dgm:cxn modelId="{3DC2CB06-20F9-E748-89C1-1A830567B483}" type="presParOf" srcId="{9F1E2499-B7D3-6743-B1D7-658EAE427D2B}" destId="{F410D986-0C0E-B74E-A674-F4C2A9FE6FB3}" srcOrd="6" destOrd="0" presId="urn:microsoft.com/office/officeart/2008/layout/LinedList"/>
    <dgm:cxn modelId="{00BB3CC1-893D-FA4C-B40B-78F6B03A347D}" type="presParOf" srcId="{9F1E2499-B7D3-6743-B1D7-658EAE427D2B}" destId="{C4F5DA58-F214-494C-B128-72A9FB03D975}" srcOrd="7" destOrd="0" presId="urn:microsoft.com/office/officeart/2008/layout/LinedList"/>
    <dgm:cxn modelId="{11922658-B680-5244-979C-2A468160ECE7}" type="presParOf" srcId="{C4F5DA58-F214-494C-B128-72A9FB03D975}" destId="{C1DC9F51-6B1D-A24E-8923-21015F6645A9}" srcOrd="0" destOrd="0" presId="urn:microsoft.com/office/officeart/2008/layout/LinedList"/>
    <dgm:cxn modelId="{7166E85C-2488-194F-B320-4C510847F4CA}" type="presParOf" srcId="{C4F5DA58-F214-494C-B128-72A9FB03D975}" destId="{B6F09CEF-34B9-4243-B71F-ACDE4F975C45}" srcOrd="1" destOrd="0" presId="urn:microsoft.com/office/officeart/2008/layout/LinedList"/>
    <dgm:cxn modelId="{B09C746B-3534-474C-9073-761FE35B9268}" type="presParOf" srcId="{9F1E2499-B7D3-6743-B1D7-658EAE427D2B}" destId="{CDAE1664-93A5-E647-A312-1C31F820C9AD}" srcOrd="8" destOrd="0" presId="urn:microsoft.com/office/officeart/2008/layout/LinedList"/>
    <dgm:cxn modelId="{6F04A9AE-2087-D343-8999-5A2A8FC1CAEF}" type="presParOf" srcId="{9F1E2499-B7D3-6743-B1D7-658EAE427D2B}" destId="{7A1CE1CD-36B6-2248-87E1-870D602460D7}" srcOrd="9" destOrd="0" presId="urn:microsoft.com/office/officeart/2008/layout/LinedList"/>
    <dgm:cxn modelId="{FB4A7132-0727-0E4D-88C6-54EF405A641D}" type="presParOf" srcId="{7A1CE1CD-36B6-2248-87E1-870D602460D7}" destId="{0F71CCF7-8DA2-914C-B321-34CAB317DC5B}" srcOrd="0" destOrd="0" presId="urn:microsoft.com/office/officeart/2008/layout/LinedList"/>
    <dgm:cxn modelId="{34076D82-33B3-7940-B8FD-122216C025D3}" type="presParOf" srcId="{7A1CE1CD-36B6-2248-87E1-870D602460D7}" destId="{ABE2499A-3A05-AB4B-88D0-2F9BC3A2B3EF}" srcOrd="1" destOrd="0" presId="urn:microsoft.com/office/officeart/2008/layout/LinedList"/>
    <dgm:cxn modelId="{E7E37DDA-59A9-554D-A4A4-0DDAEA6FA32C}" type="presParOf" srcId="{9F1E2499-B7D3-6743-B1D7-658EAE427D2B}" destId="{15BBC91A-A4DC-AF44-8198-51E59EAEE7CB}" srcOrd="10" destOrd="0" presId="urn:microsoft.com/office/officeart/2008/layout/LinedList"/>
    <dgm:cxn modelId="{29B9F9F0-D197-2640-8C8D-6CEAB7D9BFF6}" type="presParOf" srcId="{9F1E2499-B7D3-6743-B1D7-658EAE427D2B}" destId="{EEFC873F-CED6-464F-9F76-2802EABD3282}" srcOrd="11" destOrd="0" presId="urn:microsoft.com/office/officeart/2008/layout/LinedList"/>
    <dgm:cxn modelId="{AC861012-E1FE-354B-B4F5-0427ABF37FCD}" type="presParOf" srcId="{EEFC873F-CED6-464F-9F76-2802EABD3282}" destId="{32B02860-C06C-C444-825E-C56890E5C4E3}" srcOrd="0" destOrd="0" presId="urn:microsoft.com/office/officeart/2008/layout/LinedList"/>
    <dgm:cxn modelId="{B8FB0250-18A3-434D-95F5-9AF9C94E8E6F}" type="presParOf" srcId="{EEFC873F-CED6-464F-9F76-2802EABD3282}" destId="{E4A72134-742D-4B4C-AA51-5AA3D4DB9E79}" srcOrd="1" destOrd="0" presId="urn:microsoft.com/office/officeart/2008/layout/LinedList"/>
    <dgm:cxn modelId="{B5F97F5A-E047-A046-A64C-DCEEDE4E1E84}" type="presParOf" srcId="{9F1E2499-B7D3-6743-B1D7-658EAE427D2B}" destId="{B4AA8A7B-EC14-A54D-99CB-BC78A20CD804}" srcOrd="12" destOrd="0" presId="urn:microsoft.com/office/officeart/2008/layout/LinedList"/>
    <dgm:cxn modelId="{87EF34DA-63D0-864C-877B-38F790BB9B8A}" type="presParOf" srcId="{9F1E2499-B7D3-6743-B1D7-658EAE427D2B}" destId="{0B3FDA0E-40F2-C74D-BA4E-A2183DCCFC4B}" srcOrd="13" destOrd="0" presId="urn:microsoft.com/office/officeart/2008/layout/LinedList"/>
    <dgm:cxn modelId="{3CB47E3D-66B0-EE42-B1D7-DCF13A3A54FA}" type="presParOf" srcId="{0B3FDA0E-40F2-C74D-BA4E-A2183DCCFC4B}" destId="{823F0D30-6263-3043-B795-F67CB81FF12F}" srcOrd="0" destOrd="0" presId="urn:microsoft.com/office/officeart/2008/layout/LinedList"/>
    <dgm:cxn modelId="{FB3667DE-2A5D-6B4D-BA7C-63F333C18A94}" type="presParOf" srcId="{0B3FDA0E-40F2-C74D-BA4E-A2183DCCFC4B}" destId="{FB26FD47-5634-F74A-A8A0-4E7E05367BB3}" srcOrd="1" destOrd="0" presId="urn:microsoft.com/office/officeart/2008/layout/LinedList"/>
    <dgm:cxn modelId="{B4E12960-1AAC-0E45-BEA5-AEF552A359B0}" type="presParOf" srcId="{9F1E2499-B7D3-6743-B1D7-658EAE427D2B}" destId="{20DD4357-5499-1644-B5ED-79860F0F8AEE}" srcOrd="14" destOrd="0" presId="urn:microsoft.com/office/officeart/2008/layout/LinedList"/>
    <dgm:cxn modelId="{230B500A-3190-2E4B-B371-5A6657942797}" type="presParOf" srcId="{9F1E2499-B7D3-6743-B1D7-658EAE427D2B}" destId="{4B7C73FA-9466-134D-8813-03C2622DAB49}" srcOrd="15" destOrd="0" presId="urn:microsoft.com/office/officeart/2008/layout/LinedList"/>
    <dgm:cxn modelId="{CBBDDE09-9314-8B4E-87A4-37AF62E2F040}" type="presParOf" srcId="{4B7C73FA-9466-134D-8813-03C2622DAB49}" destId="{30BFF70C-35FE-9644-A003-4E0611D5EE90}" srcOrd="0" destOrd="0" presId="urn:microsoft.com/office/officeart/2008/layout/LinedList"/>
    <dgm:cxn modelId="{C5B4744C-07C5-8843-A3C5-3ACBC25116E3}" type="presParOf" srcId="{4B7C73FA-9466-134D-8813-03C2622DAB49}" destId="{33F50ABE-AEAA-1A42-9448-6ECB5CB956B3}" srcOrd="1" destOrd="0" presId="urn:microsoft.com/office/officeart/2008/layout/LinedList"/>
    <dgm:cxn modelId="{5644C52A-4815-C74C-A95E-E45E0BAF6C11}" type="presParOf" srcId="{9F1E2499-B7D3-6743-B1D7-658EAE427D2B}" destId="{DCCE3EF1-1A43-D94D-B153-75487D25E19E}" srcOrd="16" destOrd="0" presId="urn:microsoft.com/office/officeart/2008/layout/LinedList"/>
    <dgm:cxn modelId="{6D18A112-AC7F-DC4E-85FA-0B7730F573C6}" type="presParOf" srcId="{9F1E2499-B7D3-6743-B1D7-658EAE427D2B}" destId="{67EA1BE4-56F1-174F-BC26-0AF8262C2A45}" srcOrd="17" destOrd="0" presId="urn:microsoft.com/office/officeart/2008/layout/LinedList"/>
    <dgm:cxn modelId="{7F7A1E71-27DC-4F45-A837-7B5A2238E81A}" type="presParOf" srcId="{67EA1BE4-56F1-174F-BC26-0AF8262C2A45}" destId="{34879304-9E36-184F-9A11-877902EDC1F0}" srcOrd="0" destOrd="0" presId="urn:microsoft.com/office/officeart/2008/layout/LinedList"/>
    <dgm:cxn modelId="{D7120866-5383-464D-8100-4F65D329CAC8}" type="presParOf" srcId="{67EA1BE4-56F1-174F-BC26-0AF8262C2A45}" destId="{D069BCDA-C2B0-A449-B396-7211D0BDEA3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AFD096-131A-844F-9521-1835A91F81CA}">
      <dsp:nvSpPr>
        <dsp:cNvPr id="0" name=""/>
        <dsp:cNvSpPr/>
      </dsp:nvSpPr>
      <dsp:spPr>
        <a:xfrm>
          <a:off x="0" y="682"/>
          <a:ext cx="6245265"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FAAC84-BE17-5A46-BA57-E4D9659B48D8}">
      <dsp:nvSpPr>
        <dsp:cNvPr id="0" name=""/>
        <dsp:cNvSpPr/>
      </dsp:nvSpPr>
      <dsp:spPr>
        <a:xfrm>
          <a:off x="0" y="682"/>
          <a:ext cx="6245265" cy="620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Gene view</a:t>
          </a:r>
        </a:p>
      </dsp:txBody>
      <dsp:txXfrm>
        <a:off x="0" y="682"/>
        <a:ext cx="6245265" cy="620886"/>
      </dsp:txXfrm>
    </dsp:sp>
    <dsp:sp modelId="{D4E1705D-6306-9B46-A2DF-6EAE432EAC4D}">
      <dsp:nvSpPr>
        <dsp:cNvPr id="0" name=""/>
        <dsp:cNvSpPr/>
      </dsp:nvSpPr>
      <dsp:spPr>
        <a:xfrm>
          <a:off x="0" y="621569"/>
          <a:ext cx="6245265" cy="0"/>
        </a:xfrm>
        <a:prstGeom prst="line">
          <a:avLst/>
        </a:prstGeom>
        <a:solidFill>
          <a:schemeClr val="accent5">
            <a:hueOff val="-942685"/>
            <a:satOff val="0"/>
            <a:lumOff val="-123"/>
            <a:alphaOff val="0"/>
          </a:schemeClr>
        </a:solidFill>
        <a:ln w="12700" cap="flat" cmpd="sng" algn="ctr">
          <a:solidFill>
            <a:schemeClr val="accent5">
              <a:hueOff val="-942685"/>
              <a:satOff val="0"/>
              <a:lumOff val="-12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986346-EF8A-6F4C-915A-601FA36AAF64}">
      <dsp:nvSpPr>
        <dsp:cNvPr id="0" name=""/>
        <dsp:cNvSpPr/>
      </dsp:nvSpPr>
      <dsp:spPr>
        <a:xfrm>
          <a:off x="0" y="621569"/>
          <a:ext cx="6245265" cy="620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Overview</a:t>
          </a:r>
        </a:p>
      </dsp:txBody>
      <dsp:txXfrm>
        <a:off x="0" y="621569"/>
        <a:ext cx="6245265" cy="620886"/>
      </dsp:txXfrm>
    </dsp:sp>
    <dsp:sp modelId="{8C3C12DF-7819-B741-8DA1-A522841A4426}">
      <dsp:nvSpPr>
        <dsp:cNvPr id="0" name=""/>
        <dsp:cNvSpPr/>
      </dsp:nvSpPr>
      <dsp:spPr>
        <a:xfrm>
          <a:off x="0" y="1242456"/>
          <a:ext cx="6245265" cy="0"/>
        </a:xfrm>
        <a:prstGeom prst="line">
          <a:avLst/>
        </a:prstGeom>
        <a:solidFill>
          <a:schemeClr val="accent5">
            <a:hueOff val="-1885370"/>
            <a:satOff val="0"/>
            <a:lumOff val="-245"/>
            <a:alphaOff val="0"/>
          </a:schemeClr>
        </a:solidFill>
        <a:ln w="12700" cap="flat" cmpd="sng" algn="ctr">
          <a:solidFill>
            <a:schemeClr val="accent5">
              <a:hueOff val="-1885370"/>
              <a:satOff val="0"/>
              <a:lumOff val="-24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D1130F-5266-6F42-8EC2-A86CC6A95FCB}">
      <dsp:nvSpPr>
        <dsp:cNvPr id="0" name=""/>
        <dsp:cNvSpPr/>
      </dsp:nvSpPr>
      <dsp:spPr>
        <a:xfrm>
          <a:off x="0" y="1242456"/>
          <a:ext cx="6245265" cy="620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External links</a:t>
          </a:r>
        </a:p>
      </dsp:txBody>
      <dsp:txXfrm>
        <a:off x="0" y="1242456"/>
        <a:ext cx="6245265" cy="620886"/>
      </dsp:txXfrm>
    </dsp:sp>
    <dsp:sp modelId="{F410D986-0C0E-B74E-A674-F4C2A9FE6FB3}">
      <dsp:nvSpPr>
        <dsp:cNvPr id="0" name=""/>
        <dsp:cNvSpPr/>
      </dsp:nvSpPr>
      <dsp:spPr>
        <a:xfrm>
          <a:off x="0" y="1863343"/>
          <a:ext cx="6245265" cy="0"/>
        </a:xfrm>
        <a:prstGeom prst="line">
          <a:avLst/>
        </a:prstGeom>
        <a:solidFill>
          <a:schemeClr val="accent5">
            <a:hueOff val="-2828055"/>
            <a:satOff val="0"/>
            <a:lumOff val="-368"/>
            <a:alphaOff val="0"/>
          </a:schemeClr>
        </a:solidFill>
        <a:ln w="12700" cap="flat" cmpd="sng" algn="ctr">
          <a:solidFill>
            <a:schemeClr val="accent5">
              <a:hueOff val="-2828055"/>
              <a:satOff val="0"/>
              <a:lumOff val="-36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DC9F51-6B1D-A24E-8923-21015F6645A9}">
      <dsp:nvSpPr>
        <dsp:cNvPr id="0" name=""/>
        <dsp:cNvSpPr/>
      </dsp:nvSpPr>
      <dsp:spPr>
        <a:xfrm>
          <a:off x="0" y="1863343"/>
          <a:ext cx="6245265" cy="620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Drug resistance </a:t>
          </a:r>
        </a:p>
      </dsp:txBody>
      <dsp:txXfrm>
        <a:off x="0" y="1863343"/>
        <a:ext cx="6245265" cy="620886"/>
      </dsp:txXfrm>
    </dsp:sp>
    <dsp:sp modelId="{CDAE1664-93A5-E647-A312-1C31F820C9AD}">
      <dsp:nvSpPr>
        <dsp:cNvPr id="0" name=""/>
        <dsp:cNvSpPr/>
      </dsp:nvSpPr>
      <dsp:spPr>
        <a:xfrm>
          <a:off x="0" y="2484230"/>
          <a:ext cx="6245265" cy="0"/>
        </a:xfrm>
        <a:prstGeom prst="line">
          <a:avLst/>
        </a:prstGeom>
        <a:solidFill>
          <a:schemeClr val="accent5">
            <a:hueOff val="-3770740"/>
            <a:satOff val="0"/>
            <a:lumOff val="-490"/>
            <a:alphaOff val="0"/>
          </a:schemeClr>
        </a:solidFill>
        <a:ln w="12700" cap="flat" cmpd="sng" algn="ctr">
          <a:solidFill>
            <a:schemeClr val="accent5">
              <a:hueOff val="-3770740"/>
              <a:satOff val="0"/>
              <a:lumOff val="-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F71CCF7-8DA2-914C-B321-34CAB317DC5B}">
      <dsp:nvSpPr>
        <dsp:cNvPr id="0" name=""/>
        <dsp:cNvSpPr/>
      </dsp:nvSpPr>
      <dsp:spPr>
        <a:xfrm>
          <a:off x="0" y="2484230"/>
          <a:ext cx="6245265" cy="620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Tissue distribution</a:t>
          </a:r>
        </a:p>
      </dsp:txBody>
      <dsp:txXfrm>
        <a:off x="0" y="2484230"/>
        <a:ext cx="6245265" cy="620886"/>
      </dsp:txXfrm>
    </dsp:sp>
    <dsp:sp modelId="{15BBC91A-A4DC-AF44-8198-51E59EAEE7CB}">
      <dsp:nvSpPr>
        <dsp:cNvPr id="0" name=""/>
        <dsp:cNvSpPr/>
      </dsp:nvSpPr>
      <dsp:spPr>
        <a:xfrm>
          <a:off x="0" y="3105116"/>
          <a:ext cx="6245265" cy="0"/>
        </a:xfrm>
        <a:prstGeom prst="line">
          <a:avLst/>
        </a:prstGeom>
        <a:solidFill>
          <a:schemeClr val="accent5">
            <a:hueOff val="-4713425"/>
            <a:satOff val="0"/>
            <a:lumOff val="-613"/>
            <a:alphaOff val="0"/>
          </a:schemeClr>
        </a:solidFill>
        <a:ln w="12700" cap="flat" cmpd="sng" algn="ctr">
          <a:solidFill>
            <a:schemeClr val="accent5">
              <a:hueOff val="-4713425"/>
              <a:satOff val="0"/>
              <a:lumOff val="-61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B02860-C06C-C444-825E-C56890E5C4E3}">
      <dsp:nvSpPr>
        <dsp:cNvPr id="0" name=""/>
        <dsp:cNvSpPr/>
      </dsp:nvSpPr>
      <dsp:spPr>
        <a:xfrm>
          <a:off x="0" y="3105116"/>
          <a:ext cx="6245265" cy="620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Genome browser</a:t>
          </a:r>
        </a:p>
      </dsp:txBody>
      <dsp:txXfrm>
        <a:off x="0" y="3105116"/>
        <a:ext cx="6245265" cy="620886"/>
      </dsp:txXfrm>
    </dsp:sp>
    <dsp:sp modelId="{B4AA8A7B-EC14-A54D-99CB-BC78A20CD804}">
      <dsp:nvSpPr>
        <dsp:cNvPr id="0" name=""/>
        <dsp:cNvSpPr/>
      </dsp:nvSpPr>
      <dsp:spPr>
        <a:xfrm>
          <a:off x="0" y="3726003"/>
          <a:ext cx="6245265" cy="0"/>
        </a:xfrm>
        <a:prstGeom prst="line">
          <a:avLst/>
        </a:prstGeom>
        <a:solidFill>
          <a:schemeClr val="accent5">
            <a:hueOff val="-5656110"/>
            <a:satOff val="0"/>
            <a:lumOff val="-735"/>
            <a:alphaOff val="0"/>
          </a:schemeClr>
        </a:solidFill>
        <a:ln w="12700" cap="flat" cmpd="sng" algn="ctr">
          <a:solidFill>
            <a:schemeClr val="accent5">
              <a:hueOff val="-5656110"/>
              <a:satOff val="0"/>
              <a:lumOff val="-73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3F0D30-6263-3043-B795-F67CB81FF12F}">
      <dsp:nvSpPr>
        <dsp:cNvPr id="0" name=""/>
        <dsp:cNvSpPr/>
      </dsp:nvSpPr>
      <dsp:spPr>
        <a:xfrm>
          <a:off x="0" y="3726003"/>
          <a:ext cx="6245265" cy="620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Mutation distribution</a:t>
          </a:r>
        </a:p>
      </dsp:txBody>
      <dsp:txXfrm>
        <a:off x="0" y="3726003"/>
        <a:ext cx="6245265" cy="620886"/>
      </dsp:txXfrm>
    </dsp:sp>
    <dsp:sp modelId="{20DD4357-5499-1644-B5ED-79860F0F8AEE}">
      <dsp:nvSpPr>
        <dsp:cNvPr id="0" name=""/>
        <dsp:cNvSpPr/>
      </dsp:nvSpPr>
      <dsp:spPr>
        <a:xfrm>
          <a:off x="0" y="4346890"/>
          <a:ext cx="6245265" cy="0"/>
        </a:xfrm>
        <a:prstGeom prst="line">
          <a:avLst/>
        </a:prstGeom>
        <a:solidFill>
          <a:schemeClr val="accent5">
            <a:hueOff val="-6598795"/>
            <a:satOff val="0"/>
            <a:lumOff val="-858"/>
            <a:alphaOff val="0"/>
          </a:schemeClr>
        </a:solidFill>
        <a:ln w="12700" cap="flat" cmpd="sng" algn="ctr">
          <a:solidFill>
            <a:schemeClr val="accent5">
              <a:hueOff val="-6598795"/>
              <a:satOff val="0"/>
              <a:lumOff val="-85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0BFF70C-35FE-9644-A003-4E0611D5EE90}">
      <dsp:nvSpPr>
        <dsp:cNvPr id="0" name=""/>
        <dsp:cNvSpPr/>
      </dsp:nvSpPr>
      <dsp:spPr>
        <a:xfrm>
          <a:off x="0" y="4346890"/>
          <a:ext cx="6245265" cy="620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Variations </a:t>
          </a:r>
        </a:p>
      </dsp:txBody>
      <dsp:txXfrm>
        <a:off x="0" y="4346890"/>
        <a:ext cx="6245265" cy="620886"/>
      </dsp:txXfrm>
    </dsp:sp>
    <dsp:sp modelId="{DCCE3EF1-1A43-D94D-B153-75487D25E19E}">
      <dsp:nvSpPr>
        <dsp:cNvPr id="0" name=""/>
        <dsp:cNvSpPr/>
      </dsp:nvSpPr>
      <dsp:spPr>
        <a:xfrm>
          <a:off x="0" y="4967777"/>
          <a:ext cx="6245265" cy="0"/>
        </a:xfrm>
        <a:prstGeom prst="line">
          <a:avLst/>
        </a:prstGeom>
        <a:solidFill>
          <a:schemeClr val="accent5">
            <a:hueOff val="-7541480"/>
            <a:satOff val="0"/>
            <a:lumOff val="-980"/>
            <a:alphaOff val="0"/>
          </a:schemeClr>
        </a:solidFill>
        <a:ln w="12700" cap="flat" cmpd="sng" algn="ctr">
          <a:solidFill>
            <a:schemeClr val="accent5">
              <a:hueOff val="-7541480"/>
              <a:satOff val="0"/>
              <a:lumOff val="-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879304-9E36-184F-9A11-877902EDC1F0}">
      <dsp:nvSpPr>
        <dsp:cNvPr id="0" name=""/>
        <dsp:cNvSpPr/>
      </dsp:nvSpPr>
      <dsp:spPr>
        <a:xfrm>
          <a:off x="0" y="4967777"/>
          <a:ext cx="6245265" cy="6208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References</a:t>
          </a:r>
        </a:p>
      </dsp:txBody>
      <dsp:txXfrm>
        <a:off x="0" y="4967777"/>
        <a:ext cx="6245265" cy="62088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46EDE2-5479-3C49-8A8C-9F179CCA8AEE}" type="datetimeFigureOut">
              <a:rPr lang="en-US" smtClean="0"/>
              <a:t>4/26/21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22A0EA-CD8F-0C46-90F6-448E893FA795}" type="slidenum">
              <a:rPr lang="en-US" smtClean="0"/>
              <a:t>‹#›</a:t>
            </a:fld>
            <a:endParaRPr lang="en-US"/>
          </a:p>
        </p:txBody>
      </p:sp>
    </p:spTree>
    <p:extLst>
      <p:ext uri="{BB962C8B-B14F-4D97-AF65-F5344CB8AC3E}">
        <p14:creationId xmlns:p14="http://schemas.microsoft.com/office/powerpoint/2010/main" val="1197355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oracle.com/database/what-is-database.html"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cancer.sanger.ac.uk/cosmic/gene/analysis?ln=EGFR"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22A0EA-CD8F-0C46-90F6-448E893FA795}" type="slidenum">
              <a:rPr lang="en-US" smtClean="0"/>
              <a:t>1</a:t>
            </a:fld>
            <a:endParaRPr lang="en-US"/>
          </a:p>
        </p:txBody>
      </p:sp>
    </p:spTree>
    <p:extLst>
      <p:ext uri="{BB962C8B-B14F-4D97-AF65-F5344CB8AC3E}">
        <p14:creationId xmlns:p14="http://schemas.microsoft.com/office/powerpoint/2010/main" val="1325962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Driver Genes: genes that drive the development of cancer</a:t>
            </a:r>
          </a:p>
        </p:txBody>
      </p:sp>
      <p:sp>
        <p:nvSpPr>
          <p:cNvPr id="4" name="Slide Number Placeholder 3"/>
          <p:cNvSpPr>
            <a:spLocks noGrp="1"/>
          </p:cNvSpPr>
          <p:nvPr>
            <p:ph type="sldNum" sz="quarter" idx="5"/>
          </p:nvPr>
        </p:nvSpPr>
        <p:spPr/>
        <p:txBody>
          <a:bodyPr/>
          <a:lstStyle/>
          <a:p>
            <a:fld id="{BD22A0EA-CD8F-0C46-90F6-448E893FA795}" type="slidenum">
              <a:rPr lang="en-US" smtClean="0"/>
              <a:t>4</a:t>
            </a:fld>
            <a:endParaRPr lang="en-US"/>
          </a:p>
        </p:txBody>
      </p:sp>
    </p:spTree>
    <p:extLst>
      <p:ext uri="{BB962C8B-B14F-4D97-AF65-F5344CB8AC3E}">
        <p14:creationId xmlns:p14="http://schemas.microsoft.com/office/powerpoint/2010/main" val="2046942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Bamford, S., Dawson, E., Forbes, S. </a:t>
            </a:r>
            <a:r>
              <a:rPr lang="en-US" sz="1200" b="0" i="1" kern="1200" dirty="0">
                <a:solidFill>
                  <a:schemeClr val="tx1"/>
                </a:solidFill>
                <a:effectLst/>
                <a:latin typeface="+mn-lt"/>
                <a:ea typeface="+mn-ea"/>
                <a:cs typeface="+mn-cs"/>
              </a:rPr>
              <a:t>et al.</a:t>
            </a:r>
            <a:r>
              <a:rPr lang="en-US" sz="1200" b="0" i="0" kern="1200" dirty="0">
                <a:solidFill>
                  <a:schemeClr val="tx1"/>
                </a:solidFill>
                <a:effectLst/>
                <a:latin typeface="+mn-lt"/>
                <a:ea typeface="+mn-ea"/>
                <a:cs typeface="+mn-cs"/>
              </a:rPr>
              <a:t> The COSMIC (Catalogue of Somatic Mutations in Cancer) database and website. </a:t>
            </a:r>
            <a:r>
              <a:rPr lang="en-US" sz="1200" b="0" i="1" kern="1200" dirty="0">
                <a:solidFill>
                  <a:schemeClr val="tx1"/>
                </a:solidFill>
                <a:effectLst/>
                <a:latin typeface="+mn-lt"/>
                <a:ea typeface="+mn-ea"/>
                <a:cs typeface="+mn-cs"/>
              </a:rPr>
              <a:t>Br J Cancer</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91, </a:t>
            </a:r>
            <a:r>
              <a:rPr lang="en-US" sz="1200" b="0" i="0" kern="1200" dirty="0">
                <a:solidFill>
                  <a:schemeClr val="tx1"/>
                </a:solidFill>
                <a:effectLst/>
                <a:latin typeface="+mn-lt"/>
                <a:ea typeface="+mn-ea"/>
                <a:cs typeface="+mn-cs"/>
              </a:rPr>
              <a:t>355–358 (2004). https://</a:t>
            </a:r>
            <a:r>
              <a:rPr lang="en-US" sz="1200" b="0" i="0" kern="1200" dirty="0" err="1">
                <a:solidFill>
                  <a:schemeClr val="tx1"/>
                </a:solidFill>
                <a:effectLst/>
                <a:latin typeface="+mn-lt"/>
                <a:ea typeface="+mn-ea"/>
                <a:cs typeface="+mn-cs"/>
              </a:rPr>
              <a:t>doi.org</a:t>
            </a:r>
            <a:r>
              <a:rPr lang="en-US" sz="1200" b="0" i="0" kern="1200" dirty="0">
                <a:solidFill>
                  <a:schemeClr val="tx1"/>
                </a:solidFill>
                <a:effectLst/>
                <a:latin typeface="+mn-lt"/>
                <a:ea typeface="+mn-ea"/>
                <a:cs typeface="+mn-cs"/>
              </a:rPr>
              <a:t>/10.1038/sj.bjc.6601894</a:t>
            </a:r>
          </a:p>
          <a:p>
            <a:endParaRPr lang="en-US" sz="1200" b="0" i="0" kern="1200" dirty="0">
              <a:solidFill>
                <a:schemeClr val="tx1"/>
              </a:solidFill>
              <a:effectLst/>
              <a:latin typeface="+mn-lt"/>
              <a:ea typeface="+mn-ea"/>
              <a:cs typeface="+mn-cs"/>
            </a:endParaRPr>
          </a:p>
          <a:p>
            <a:r>
              <a:rPr lang="en-US" dirty="0"/>
              <a:t>https://</a:t>
            </a:r>
            <a:r>
              <a:rPr lang="en-US" dirty="0" err="1"/>
              <a:t>www.oracle.com</a:t>
            </a:r>
            <a:r>
              <a:rPr lang="en-US" dirty="0"/>
              <a:t>/database/what-is-a-relational-database/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a:t>
            </a:r>
            <a:r>
              <a:rPr lang="en-US" i="1" dirty="0"/>
              <a:t>relational database</a:t>
            </a:r>
            <a:r>
              <a:rPr lang="en-US" dirty="0"/>
              <a:t> is a type of </a:t>
            </a:r>
            <a:r>
              <a:rPr lang="en-US" dirty="0">
                <a:hlinkClick r:id="rId3"/>
              </a:rPr>
              <a:t>database</a:t>
            </a:r>
            <a:r>
              <a:rPr lang="en-US" dirty="0"/>
              <a:t> that stores and provides access to data points that are related to one another. Relational databases are based on the relational model, an intuitive, straightforward way of representing data in tables. In a relational database, each row in the table is a record with a unique ID called the </a:t>
            </a:r>
            <a:r>
              <a:rPr lang="en-US" i="1" dirty="0"/>
              <a:t>key</a:t>
            </a:r>
            <a:r>
              <a:rPr lang="en-US" dirty="0"/>
              <a:t>. The columns of the table hold attributes of the data, and each record usually has a value for each attribute, making it easy to establish the relationships among data points.</a:t>
            </a:r>
          </a:p>
          <a:p>
            <a:endParaRPr lang="en-US" dirty="0"/>
          </a:p>
        </p:txBody>
      </p:sp>
      <p:sp>
        <p:nvSpPr>
          <p:cNvPr id="4" name="Slide Number Placeholder 3"/>
          <p:cNvSpPr>
            <a:spLocks noGrp="1"/>
          </p:cNvSpPr>
          <p:nvPr>
            <p:ph type="sldNum" sz="quarter" idx="5"/>
          </p:nvPr>
        </p:nvSpPr>
        <p:spPr/>
        <p:txBody>
          <a:bodyPr/>
          <a:lstStyle/>
          <a:p>
            <a:fld id="{BD22A0EA-CD8F-0C46-90F6-448E893FA795}" type="slidenum">
              <a:rPr lang="en-US" smtClean="0"/>
              <a:t>5</a:t>
            </a:fld>
            <a:endParaRPr lang="en-US"/>
          </a:p>
        </p:txBody>
      </p:sp>
    </p:spTree>
    <p:extLst>
      <p:ext uri="{BB962C8B-B14F-4D97-AF65-F5344CB8AC3E}">
        <p14:creationId xmlns:p14="http://schemas.microsoft.com/office/powerpoint/2010/main" val="2089964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Expert curation</a:t>
            </a:r>
          </a:p>
        </p:txBody>
      </p:sp>
      <p:sp>
        <p:nvSpPr>
          <p:cNvPr id="4" name="Slide Number Placeholder 3"/>
          <p:cNvSpPr>
            <a:spLocks noGrp="1"/>
          </p:cNvSpPr>
          <p:nvPr>
            <p:ph type="sldNum" sz="quarter" idx="5"/>
          </p:nvPr>
        </p:nvSpPr>
        <p:spPr/>
        <p:txBody>
          <a:bodyPr/>
          <a:lstStyle/>
          <a:p>
            <a:fld id="{BD22A0EA-CD8F-0C46-90F6-448E893FA795}" type="slidenum">
              <a:rPr lang="en-US" smtClean="0"/>
              <a:t>6</a:t>
            </a:fld>
            <a:endParaRPr lang="en-US"/>
          </a:p>
        </p:txBody>
      </p:sp>
    </p:spTree>
    <p:extLst>
      <p:ext uri="{BB962C8B-B14F-4D97-AF65-F5344CB8AC3E}">
        <p14:creationId xmlns:p14="http://schemas.microsoft.com/office/powerpoint/2010/main" val="3524527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Projects: COSMIC, Cell Lines Project, COSMIC-3D, Cancer Gene Census, Cancer Mutation Census, Actionability</a:t>
            </a:r>
          </a:p>
          <a:p>
            <a:r>
              <a:rPr lang="en-US" dirty="0"/>
              <a:t>Data: Downloads, Gene Curation, Gene Fusion Curation, Genome Screens, Drug Resistance, Mutational Signatures, Actionability</a:t>
            </a:r>
          </a:p>
          <a:p>
            <a:r>
              <a:rPr lang="en-US" dirty="0"/>
              <a:t>Tools: Cancer Browser, Genome Browser, CONAN, GA4GH Beacon</a:t>
            </a:r>
          </a:p>
          <a:p>
            <a:r>
              <a:rPr lang="en-US" dirty="0"/>
              <a:t>News:</a:t>
            </a:r>
          </a:p>
          <a:p>
            <a:r>
              <a:rPr lang="en-US" dirty="0"/>
              <a:t>Help: Contact us, Documentation, FAQ, Classification, Licensing, Data Submission, Genome Annotation, </a:t>
            </a:r>
            <a:r>
              <a:rPr lang="en-US" dirty="0" err="1"/>
              <a:t>Variatnt</a:t>
            </a:r>
            <a:r>
              <a:rPr lang="en-US" dirty="0"/>
              <a:t> Updates</a:t>
            </a:r>
          </a:p>
          <a:p>
            <a:r>
              <a:rPr lang="en-US" dirty="0"/>
              <a:t>About:</a:t>
            </a:r>
          </a:p>
          <a:p>
            <a:r>
              <a:rPr lang="en-US" dirty="0"/>
              <a:t>Genome Version: </a:t>
            </a:r>
          </a:p>
          <a:p>
            <a:endParaRPr lang="en-US" dirty="0"/>
          </a:p>
          <a:p>
            <a:endParaRPr lang="en-US" dirty="0"/>
          </a:p>
          <a:p>
            <a:endParaRPr lang="en-US" dirty="0"/>
          </a:p>
          <a:p>
            <a:r>
              <a:rPr lang="en-US" dirty="0"/>
              <a:t>*Mutation Actionability in Precision Oncology*: </a:t>
            </a:r>
            <a:r>
              <a:rPr lang="en-US" sz="1200" b="0" i="0" u="none" strike="noStrike" kern="1200" dirty="0">
                <a:solidFill>
                  <a:schemeClr val="tx1"/>
                </a:solidFill>
                <a:effectLst/>
                <a:latin typeface="+mn-lt"/>
                <a:ea typeface="+mn-ea"/>
                <a:cs typeface="+mn-cs"/>
              </a:rPr>
              <a:t>The aim of COSMIC Mutation Actionability in Precision Oncology product (Actionability) is to indicate the availability of drugs that target mutations in cancer and track the progress of clinical studies towards making new drugs available. </a:t>
            </a: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https://</a:t>
            </a:r>
            <a:r>
              <a:rPr lang="en-US" dirty="0" err="1"/>
              <a:t>cancer.sanger.ac.uk</a:t>
            </a:r>
            <a:r>
              <a:rPr lang="en-US" dirty="0"/>
              <a:t>/cosmic/gene/</a:t>
            </a:r>
            <a:r>
              <a:rPr lang="en-US" dirty="0" err="1"/>
              <a:t>analysis?ln</a:t>
            </a:r>
            <a:r>
              <a:rPr lang="en-US" dirty="0"/>
              <a:t>=EGFR</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D22A0EA-CD8F-0C46-90F6-448E893FA795}" type="slidenum">
              <a:rPr lang="en-US" smtClean="0"/>
              <a:t>7</a:t>
            </a:fld>
            <a:endParaRPr lang="en-US"/>
          </a:p>
        </p:txBody>
      </p:sp>
    </p:spTree>
    <p:extLst>
      <p:ext uri="{BB962C8B-B14F-4D97-AF65-F5344CB8AC3E}">
        <p14:creationId xmlns:p14="http://schemas.microsoft.com/office/powerpoint/2010/main" val="10713234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22A0EA-CD8F-0C46-90F6-448E893FA795}" type="slidenum">
              <a:rPr lang="en-US" smtClean="0"/>
              <a:t>8</a:t>
            </a:fld>
            <a:endParaRPr lang="en-US"/>
          </a:p>
        </p:txBody>
      </p:sp>
    </p:spTree>
    <p:extLst>
      <p:ext uri="{BB962C8B-B14F-4D97-AF65-F5344CB8AC3E}">
        <p14:creationId xmlns:p14="http://schemas.microsoft.com/office/powerpoint/2010/main" val="1934172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Cosmic 3D is a new tool linking the detailed sequence-level mutation data in COSMIC with rich protein structure information from the protein data bank. </a:t>
            </a:r>
          </a:p>
        </p:txBody>
      </p:sp>
      <p:sp>
        <p:nvSpPr>
          <p:cNvPr id="4" name="Slide Number Placeholder 3"/>
          <p:cNvSpPr>
            <a:spLocks noGrp="1"/>
          </p:cNvSpPr>
          <p:nvPr>
            <p:ph type="sldNum" sz="quarter" idx="5"/>
          </p:nvPr>
        </p:nvSpPr>
        <p:spPr/>
        <p:txBody>
          <a:bodyPr/>
          <a:lstStyle/>
          <a:p>
            <a:fld id="{BD22A0EA-CD8F-0C46-90F6-448E893FA795}" type="slidenum">
              <a:rPr lang="en-US" smtClean="0"/>
              <a:t>11</a:t>
            </a:fld>
            <a:endParaRPr lang="en-US"/>
          </a:p>
        </p:txBody>
      </p:sp>
    </p:spTree>
    <p:extLst>
      <p:ext uri="{BB962C8B-B14F-4D97-AF65-F5344CB8AC3E}">
        <p14:creationId xmlns:p14="http://schemas.microsoft.com/office/powerpoint/2010/main" val="1780019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cap="all" baseline="0" dirty="0">
                <a:solidFill>
                  <a:schemeClr val="bg1"/>
                </a:solidFill>
                <a:latin typeface="+mn-lt"/>
                <a:ea typeface="+mn-ea"/>
                <a:cs typeface="+mn-cs"/>
                <a:hlinkClick r:id="rId3"/>
              </a:rPr>
              <a:t>https://cancer.sanger.ac.uk/cosmic/gene/analysis?ln=EGFR</a:t>
            </a:r>
            <a:endParaRPr lang="en-US" sz="1200" b="1" i="0" kern="1200" cap="all" baseline="0" dirty="0">
              <a:solidFill>
                <a:schemeClr val="bg1"/>
              </a:solidFill>
              <a:latin typeface="+mn-lt"/>
              <a:ea typeface="+mn-ea"/>
              <a:cs typeface="+mn-cs"/>
            </a:endParaRPr>
          </a:p>
          <a:p>
            <a:endParaRPr lang="en-US" sz="1200" b="1" i="0" kern="1200" cap="all" baseline="0" dirty="0">
              <a:solidFill>
                <a:schemeClr val="bg1"/>
              </a:solidFill>
              <a:latin typeface="+mn-lt"/>
              <a:ea typeface="+mn-ea"/>
              <a:cs typeface="+mn-cs"/>
            </a:endParaRPr>
          </a:p>
          <a:p>
            <a:endParaRPr lang="en-US" sz="1200" b="1" i="0" kern="1200" cap="all" baseline="0" dirty="0">
              <a:solidFill>
                <a:schemeClr val="bg1"/>
              </a:solidFill>
              <a:latin typeface="+mn-lt"/>
              <a:ea typeface="+mn-ea"/>
              <a:cs typeface="+mn-cs"/>
            </a:endParaRPr>
          </a:p>
          <a:p>
            <a:r>
              <a:rPr lang="en-US" sz="1200" b="0" i="0" u="none" strike="noStrike" kern="1200" dirty="0">
                <a:solidFill>
                  <a:schemeClr val="tx1"/>
                </a:solidFill>
                <a:effectLst/>
                <a:latin typeface="+mn-lt"/>
                <a:ea typeface="+mn-ea"/>
                <a:cs typeface="+mn-cs"/>
              </a:rPr>
              <a:t>The gene view histogram is a </a:t>
            </a:r>
            <a:r>
              <a:rPr lang="en-US" sz="1200" b="1" i="0" u="none" strike="noStrike" kern="1200" dirty="0">
                <a:solidFill>
                  <a:schemeClr val="tx1"/>
                </a:solidFill>
                <a:effectLst/>
                <a:latin typeface="+mn-lt"/>
                <a:ea typeface="+mn-ea"/>
                <a:cs typeface="+mn-cs"/>
              </a:rPr>
              <a:t>graphical view of mutations across EGFR</a:t>
            </a:r>
            <a:r>
              <a:rPr lang="en-US" sz="1200" b="0" i="0" u="none" strike="noStrike" kern="1200" dirty="0">
                <a:solidFill>
                  <a:schemeClr val="tx1"/>
                </a:solidFill>
                <a:effectLst/>
                <a:latin typeface="+mn-lt"/>
                <a:ea typeface="+mn-ea"/>
                <a:cs typeface="+mn-cs"/>
              </a:rPr>
              <a:t>. These mutations are displayed at the amino acid level across the full length of the gene by default. </a:t>
            </a:r>
            <a:endParaRPr lang="en-US" dirty="0"/>
          </a:p>
        </p:txBody>
      </p:sp>
      <p:sp>
        <p:nvSpPr>
          <p:cNvPr id="4" name="Slide Number Placeholder 3"/>
          <p:cNvSpPr>
            <a:spLocks noGrp="1"/>
          </p:cNvSpPr>
          <p:nvPr>
            <p:ph type="sldNum" sz="quarter" idx="5"/>
          </p:nvPr>
        </p:nvSpPr>
        <p:spPr/>
        <p:txBody>
          <a:bodyPr/>
          <a:lstStyle/>
          <a:p>
            <a:fld id="{BD22A0EA-CD8F-0C46-90F6-448E893FA795}" type="slidenum">
              <a:rPr lang="en-US" smtClean="0"/>
              <a:t>12</a:t>
            </a:fld>
            <a:endParaRPr lang="en-US"/>
          </a:p>
        </p:txBody>
      </p:sp>
    </p:spTree>
    <p:extLst>
      <p:ext uri="{BB962C8B-B14F-4D97-AF65-F5344CB8AC3E}">
        <p14:creationId xmlns:p14="http://schemas.microsoft.com/office/powerpoint/2010/main" val="28301721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TAR file</a:t>
            </a:r>
            <a:r>
              <a:rPr lang="en-US" sz="1200" b="0" i="0" kern="1200" dirty="0">
                <a:solidFill>
                  <a:schemeClr val="tx1"/>
                </a:solidFill>
                <a:effectLst/>
                <a:latin typeface="+mn-lt"/>
                <a:ea typeface="+mn-ea"/>
                <a:cs typeface="+mn-cs"/>
              </a:rPr>
              <a:t> format is used to store multiple </a:t>
            </a:r>
            <a:r>
              <a:rPr lang="en-US" sz="1200" b="1" i="0" kern="1200" dirty="0">
                <a:solidFill>
                  <a:schemeClr val="tx1"/>
                </a:solidFill>
                <a:effectLst/>
                <a:latin typeface="+mn-lt"/>
                <a:ea typeface="+mn-ea"/>
                <a:cs typeface="+mn-cs"/>
              </a:rPr>
              <a:t>files</a:t>
            </a:r>
            <a:r>
              <a:rPr lang="en-US" sz="1200" b="0" i="0" kern="1200" dirty="0">
                <a:solidFill>
                  <a:schemeClr val="tx1"/>
                </a:solidFill>
                <a:effectLst/>
                <a:latin typeface="+mn-lt"/>
                <a:ea typeface="+mn-ea"/>
                <a:cs typeface="+mn-cs"/>
              </a:rPr>
              <a:t> in one single </a:t>
            </a:r>
            <a:r>
              <a:rPr lang="en-US" sz="1200" b="1" i="0" kern="1200" dirty="0">
                <a:solidFill>
                  <a:schemeClr val="tx1"/>
                </a:solidFill>
                <a:effectLst/>
                <a:latin typeface="+mn-lt"/>
                <a:ea typeface="+mn-ea"/>
                <a:cs typeface="+mn-cs"/>
              </a:rPr>
              <a:t>file</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BD22A0EA-CD8F-0C46-90F6-448E893FA795}" type="slidenum">
              <a:rPr lang="en-US" smtClean="0"/>
              <a:t>13</a:t>
            </a:fld>
            <a:endParaRPr lang="en-US"/>
          </a:p>
        </p:txBody>
      </p:sp>
    </p:spTree>
    <p:extLst>
      <p:ext uri="{BB962C8B-B14F-4D97-AF65-F5344CB8AC3E}">
        <p14:creationId xmlns:p14="http://schemas.microsoft.com/office/powerpoint/2010/main" val="3859488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67239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2200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1428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7075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911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9336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1520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75604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65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05179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4/26/21</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7475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4/26/21</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119322500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cancer.sanger.ac.uk/cosmic/gene/analysis?ln=EGFR"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ancer.sanger.ac.uk/cosmic" TargetMode="External"/><Relationship Id="rId2" Type="http://schemas.openxmlformats.org/officeDocument/2006/relationships/hyperlink" Target="https://doi.org/10.1093/nar/gky1015"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D9FB580A-BA0E-4D5E-90F4-C42767A78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E82D52-0E09-A64B-AB3F-D8B503A24703}"/>
              </a:ext>
            </a:extLst>
          </p:cNvPr>
          <p:cNvSpPr>
            <a:spLocks noGrp="1"/>
          </p:cNvSpPr>
          <p:nvPr>
            <p:ph type="ctrTitle"/>
          </p:nvPr>
        </p:nvSpPr>
        <p:spPr>
          <a:xfrm>
            <a:off x="1256275" y="3655371"/>
            <a:ext cx="9679449" cy="1463136"/>
          </a:xfrm>
        </p:spPr>
        <p:txBody>
          <a:bodyPr anchor="b">
            <a:normAutofit/>
          </a:bodyPr>
          <a:lstStyle/>
          <a:p>
            <a:r>
              <a:rPr lang="en-US">
                <a:solidFill>
                  <a:schemeClr val="bg1"/>
                </a:solidFill>
              </a:rPr>
              <a:t>Clare Sexton</a:t>
            </a:r>
          </a:p>
        </p:txBody>
      </p:sp>
      <p:sp>
        <p:nvSpPr>
          <p:cNvPr id="3" name="Subtitle 2">
            <a:extLst>
              <a:ext uri="{FF2B5EF4-FFF2-40B4-BE49-F238E27FC236}">
                <a16:creationId xmlns:a16="http://schemas.microsoft.com/office/drawing/2014/main" id="{15E057BB-187A-F247-A12E-6FF870B8517C}"/>
              </a:ext>
            </a:extLst>
          </p:cNvPr>
          <p:cNvSpPr>
            <a:spLocks noGrp="1"/>
          </p:cNvSpPr>
          <p:nvPr>
            <p:ph type="subTitle" idx="1"/>
          </p:nvPr>
        </p:nvSpPr>
        <p:spPr>
          <a:xfrm>
            <a:off x="1256275" y="5252936"/>
            <a:ext cx="9679449" cy="654610"/>
          </a:xfrm>
        </p:spPr>
        <p:txBody>
          <a:bodyPr anchor="ctr">
            <a:normAutofit/>
          </a:bodyPr>
          <a:lstStyle/>
          <a:p>
            <a:r>
              <a:rPr lang="en-US" sz="2000">
                <a:solidFill>
                  <a:schemeClr val="bg1"/>
                </a:solidFill>
              </a:rPr>
              <a:t>Bioinformatics Final Presentation</a:t>
            </a:r>
          </a:p>
        </p:txBody>
      </p:sp>
      <p:pic>
        <p:nvPicPr>
          <p:cNvPr id="4" name="Picture 2">
            <a:extLst>
              <a:ext uri="{FF2B5EF4-FFF2-40B4-BE49-F238E27FC236}">
                <a16:creationId xmlns:a16="http://schemas.microsoft.com/office/drawing/2014/main" id="{AD4364CA-FD9C-8747-AE49-EBE2B8CF0D1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9847" y="899772"/>
            <a:ext cx="11938001" cy="2471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095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8">
            <a:extLst>
              <a:ext uri="{FF2B5EF4-FFF2-40B4-BE49-F238E27FC236}">
                <a16:creationId xmlns:a16="http://schemas.microsoft.com/office/drawing/2014/main" id="{383F4F3A-DF89-453C-A499-8C259F6A2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3EB2D447-0024-7A49-821C-DB5E08A80479}"/>
              </a:ext>
            </a:extLst>
          </p:cNvPr>
          <p:cNvSpPr>
            <a:spLocks noGrp="1"/>
          </p:cNvSpPr>
          <p:nvPr>
            <p:ph type="title"/>
          </p:nvPr>
        </p:nvSpPr>
        <p:spPr>
          <a:xfrm>
            <a:off x="479394" y="1062487"/>
            <a:ext cx="3939688" cy="5583126"/>
          </a:xfrm>
        </p:spPr>
        <p:txBody>
          <a:bodyPr>
            <a:normAutofit/>
          </a:bodyPr>
          <a:lstStyle/>
          <a:p>
            <a:pPr algn="r"/>
            <a:r>
              <a:rPr lang="en-US" sz="7200" dirty="0">
                <a:solidFill>
                  <a:schemeClr val="bg1"/>
                </a:solidFill>
              </a:rPr>
              <a:t>EGFR Gene</a:t>
            </a:r>
          </a:p>
        </p:txBody>
      </p:sp>
      <p:sp>
        <p:nvSpPr>
          <p:cNvPr id="16" name="Graphic 12">
            <a:extLst>
              <a:ext uri="{FF2B5EF4-FFF2-40B4-BE49-F238E27FC236}">
                <a16:creationId xmlns:a16="http://schemas.microsoft.com/office/drawing/2014/main" id="{58BDB0EE-D238-415B-9ED8-62AA6AB2A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3111" y="69603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13" name="Graphic 11">
            <a:extLst>
              <a:ext uri="{FF2B5EF4-FFF2-40B4-BE49-F238E27FC236}">
                <a16:creationId xmlns:a16="http://schemas.microsoft.com/office/drawing/2014/main" id="{C5B55FC3-961D-4325-82F1-DE92B0D04E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91891" y="925332"/>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cxnSp>
        <p:nvCxnSpPr>
          <p:cNvPr id="15" name="Straight Connector 14">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8053" y="1132114"/>
            <a:ext cx="0" cy="5717573"/>
          </a:xfrm>
          <a:prstGeom prst="line">
            <a:avLst/>
          </a:prstGeom>
          <a:ln w="25400" cap="sq">
            <a:solidFill>
              <a:schemeClr val="lt1">
                <a:hueOff val="0"/>
                <a:satOff val="0"/>
                <a:lumOff val="0"/>
              </a:schemeClr>
            </a:solidFill>
            <a:bevel/>
          </a:ln>
        </p:spPr>
        <p:style>
          <a:lnRef idx="1">
            <a:schemeClr val="accent1"/>
          </a:lnRef>
          <a:fillRef idx="0">
            <a:schemeClr val="accent1"/>
          </a:fillRef>
          <a:effectRef idx="0">
            <a:schemeClr val="accent1"/>
          </a:effectRef>
          <a:fontRef idx="minor">
            <a:schemeClr val="tx1"/>
          </a:fontRef>
        </p:style>
      </p:cxnSp>
      <p:sp>
        <p:nvSpPr>
          <p:cNvPr id="17" name="Graphic 13">
            <a:extLst>
              <a:ext uri="{FF2B5EF4-FFF2-40B4-BE49-F238E27FC236}">
                <a16:creationId xmlns:a16="http://schemas.microsoft.com/office/drawing/2014/main" id="{4C8AB332-D09E-4F28-943C-DABDD4716A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17571" y="1440476"/>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graphicFrame>
        <p:nvGraphicFramePr>
          <p:cNvPr id="18" name="Content Placeholder 2">
            <a:extLst>
              <a:ext uri="{FF2B5EF4-FFF2-40B4-BE49-F238E27FC236}">
                <a16:creationId xmlns:a16="http://schemas.microsoft.com/office/drawing/2014/main" id="{90BDFBA2-3E0B-4121-B36C-1359B0574F7C}"/>
              </a:ext>
            </a:extLst>
          </p:cNvPr>
          <p:cNvGraphicFramePr>
            <a:graphicFrameLocks noGrp="1"/>
          </p:cNvGraphicFramePr>
          <p:nvPr>
            <p:ph idx="1"/>
            <p:extLst>
              <p:ext uri="{D42A27DB-BD31-4B8C-83A1-F6EECF244321}">
                <p14:modId xmlns:p14="http://schemas.microsoft.com/office/powerpoint/2010/main" val="3701741697"/>
              </p:ext>
            </p:extLst>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71478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84F66-9AE8-024C-A0D3-BC14780F5C94}"/>
              </a:ext>
            </a:extLst>
          </p:cNvPr>
          <p:cNvSpPr>
            <a:spLocks noGrp="1"/>
          </p:cNvSpPr>
          <p:nvPr>
            <p:ph type="title"/>
          </p:nvPr>
        </p:nvSpPr>
        <p:spPr/>
        <p:txBody>
          <a:bodyPr/>
          <a:lstStyle/>
          <a:p>
            <a:r>
              <a:rPr lang="en-US" dirty="0"/>
              <a:t>Overview “Tab”</a:t>
            </a:r>
          </a:p>
        </p:txBody>
      </p:sp>
      <p:pic>
        <p:nvPicPr>
          <p:cNvPr id="5" name="Content Placeholder 4" descr="Text&#10;&#10;Description automatically generated">
            <a:extLst>
              <a:ext uri="{FF2B5EF4-FFF2-40B4-BE49-F238E27FC236}">
                <a16:creationId xmlns:a16="http://schemas.microsoft.com/office/drawing/2014/main" id="{F5B916D0-7F5A-5F40-AF1B-2DD9B18DACD0}"/>
              </a:ext>
            </a:extLst>
          </p:cNvPr>
          <p:cNvPicPr>
            <a:picLocks noGrp="1" noChangeAspect="1"/>
          </p:cNvPicPr>
          <p:nvPr>
            <p:ph idx="1"/>
          </p:nvPr>
        </p:nvPicPr>
        <p:blipFill>
          <a:blip r:embed="rId3"/>
          <a:stretch>
            <a:fillRect/>
          </a:stretch>
        </p:blipFill>
        <p:spPr>
          <a:xfrm>
            <a:off x="2752551" y="1536700"/>
            <a:ext cx="6813920" cy="4956175"/>
          </a:xfrm>
        </p:spPr>
      </p:pic>
      <p:cxnSp>
        <p:nvCxnSpPr>
          <p:cNvPr id="7" name="Straight Arrow Connector 6">
            <a:extLst>
              <a:ext uri="{FF2B5EF4-FFF2-40B4-BE49-F238E27FC236}">
                <a16:creationId xmlns:a16="http://schemas.microsoft.com/office/drawing/2014/main" id="{3BE08788-ECDE-8D4E-8C07-7D55165E90C0}"/>
              </a:ext>
            </a:extLst>
          </p:cNvPr>
          <p:cNvCxnSpPr/>
          <p:nvPr/>
        </p:nvCxnSpPr>
        <p:spPr>
          <a:xfrm>
            <a:off x="3325446" y="4597400"/>
            <a:ext cx="890954"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72529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709909-E69B-5E47-B8FE-3E17BC9B17B7}"/>
              </a:ext>
            </a:extLst>
          </p:cNvPr>
          <p:cNvSpPr>
            <a:spLocks noGrp="1"/>
          </p:cNvSpPr>
          <p:nvPr>
            <p:ph type="title"/>
          </p:nvPr>
        </p:nvSpPr>
        <p:spPr>
          <a:xfrm>
            <a:off x="1467717" y="1026270"/>
            <a:ext cx="9147940" cy="2337238"/>
          </a:xfrm>
        </p:spPr>
        <p:txBody>
          <a:bodyPr vert="horz" lIns="91440" tIns="45720" rIns="91440" bIns="45720" rtlCol="0" anchor="b">
            <a:normAutofit/>
          </a:bodyPr>
          <a:lstStyle/>
          <a:p>
            <a:pPr algn="ctr"/>
            <a:r>
              <a:rPr lang="en-US" sz="2000" b="1" i="0" kern="1200" cap="all" baseline="0" dirty="0">
                <a:solidFill>
                  <a:schemeClr val="bg1"/>
                </a:solidFill>
                <a:latin typeface="+mj-lt"/>
                <a:ea typeface="+mj-ea"/>
                <a:cs typeface="+mj-cs"/>
                <a:hlinkClick r:id="rId3"/>
              </a:rPr>
              <a:t>https://cancer.sanger.ac.uk/cosmic/gene/analysis?ln=EGFR</a:t>
            </a:r>
            <a:br>
              <a:rPr lang="en-US" sz="2000" b="1" i="0" kern="1200" cap="all" baseline="0" dirty="0">
                <a:solidFill>
                  <a:schemeClr val="bg1"/>
                </a:solidFill>
                <a:latin typeface="+mj-lt"/>
                <a:ea typeface="+mj-ea"/>
                <a:cs typeface="+mj-cs"/>
              </a:rPr>
            </a:br>
            <a:endParaRPr lang="en-US" sz="2000" b="1" i="0" kern="1200" cap="all" baseline="0" dirty="0">
              <a:solidFill>
                <a:schemeClr val="bg1"/>
              </a:solidFill>
              <a:latin typeface="+mj-lt"/>
              <a:ea typeface="+mj-ea"/>
              <a:cs typeface="+mj-cs"/>
            </a:endParaRPr>
          </a:p>
        </p:txBody>
      </p:sp>
      <p:sp>
        <p:nvSpPr>
          <p:cNvPr id="12"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4"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8"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0"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2"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24" name="Straight Connector 23">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38195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509CD2-4F9A-554A-8718-20B02ABBCE24}"/>
              </a:ext>
            </a:extLst>
          </p:cNvPr>
          <p:cNvSpPr>
            <a:spLocks noGrp="1"/>
          </p:cNvSpPr>
          <p:nvPr>
            <p:ph type="title"/>
          </p:nvPr>
        </p:nvSpPr>
        <p:spPr>
          <a:xfrm>
            <a:off x="885662" y="381935"/>
            <a:ext cx="4008583" cy="5974414"/>
          </a:xfrm>
        </p:spPr>
        <p:txBody>
          <a:bodyPr anchor="ctr">
            <a:normAutofit/>
          </a:bodyPr>
          <a:lstStyle/>
          <a:p>
            <a:r>
              <a:rPr lang="en-US" sz="5600" dirty="0">
                <a:solidFill>
                  <a:schemeClr val="bg1"/>
                </a:solidFill>
              </a:rPr>
              <a:t>Downloads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061"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bg1"/>
          </a:solidFill>
          <a:ln w="776" cap="flat">
            <a:noFill/>
            <a:prstDash val="solid"/>
            <a:miter/>
          </a:ln>
        </p:spPr>
        <p:txBody>
          <a:bodyPr rtlCol="0" anchor="ctr"/>
          <a:lstStyle/>
          <a:p>
            <a:endParaRPr lang="en-US"/>
          </a:p>
        </p:txBody>
      </p:sp>
      <p:sp>
        <p:nvSpPr>
          <p:cNvPr id="1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5643"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bg1"/>
          </a:solidFill>
          <a:ln w="516" cap="flat">
            <a:noFill/>
            <a:prstDash val="solid"/>
            <a:miter/>
          </a:ln>
        </p:spPr>
        <p:txBody>
          <a:bodyPr rtlCol="0" anchor="ctr"/>
          <a:lstStyle/>
          <a:p>
            <a:endParaRPr lang="en-US"/>
          </a:p>
        </p:txBody>
      </p:sp>
      <p:sp>
        <p:nvSpPr>
          <p:cNvPr id="16"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92"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bg1"/>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0148B49A-2C32-E44A-B7DD-1A8ECF4EB3B7}"/>
              </a:ext>
            </a:extLst>
          </p:cNvPr>
          <p:cNvSpPr>
            <a:spLocks noGrp="1"/>
          </p:cNvSpPr>
          <p:nvPr>
            <p:ph idx="1"/>
          </p:nvPr>
        </p:nvSpPr>
        <p:spPr>
          <a:xfrm>
            <a:off x="6096000" y="381935"/>
            <a:ext cx="4986955" cy="5974415"/>
          </a:xfrm>
        </p:spPr>
        <p:txBody>
          <a:bodyPr anchor="ctr">
            <a:normAutofit/>
          </a:bodyPr>
          <a:lstStyle/>
          <a:p>
            <a:r>
              <a:rPr lang="en-US" sz="1800" dirty="0"/>
              <a:t>Can download full COSMIC files as </a:t>
            </a:r>
          </a:p>
          <a:p>
            <a:pPr lvl="1"/>
            <a:r>
              <a:rPr lang="en-US" sz="1800" dirty="0"/>
              <a:t>.tar</a:t>
            </a:r>
          </a:p>
          <a:p>
            <a:pPr lvl="1"/>
            <a:r>
              <a:rPr lang="en-US" sz="1800" dirty="0"/>
              <a:t>.csv</a:t>
            </a:r>
          </a:p>
          <a:p>
            <a:pPr lvl="1"/>
            <a:r>
              <a:rPr lang="en-US" sz="1800" dirty="0"/>
              <a:t>.</a:t>
            </a:r>
            <a:r>
              <a:rPr lang="en-US" sz="1800" dirty="0" err="1"/>
              <a:t>tsv</a:t>
            </a:r>
            <a:r>
              <a:rPr lang="en-US" sz="1800" dirty="0"/>
              <a:t> </a:t>
            </a:r>
          </a:p>
          <a:p>
            <a:pPr lvl="1"/>
            <a:endParaRPr lang="en-US" sz="1800" dirty="0"/>
          </a:p>
          <a:p>
            <a:pPr lvl="1"/>
            <a:r>
              <a:rPr lang="en-US" sz="1800" dirty="0"/>
              <a:t>Downloading full files requires you to register and create an account.</a:t>
            </a:r>
          </a:p>
          <a:p>
            <a:pPr lvl="1"/>
            <a:r>
              <a:rPr lang="en-US" sz="1800" dirty="0"/>
              <a:t>Can download from command line on mac, windows, and Linux operating systems (with an account). </a:t>
            </a:r>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pic>
        <p:nvPicPr>
          <p:cNvPr id="5" name="Picture 4" descr="Graphical user interface, text, application, email&#10;&#10;Description automatically generated">
            <a:extLst>
              <a:ext uri="{FF2B5EF4-FFF2-40B4-BE49-F238E27FC236}">
                <a16:creationId xmlns:a16="http://schemas.microsoft.com/office/drawing/2014/main" id="{F9BADC2D-28FC-3641-B8D2-2AC54834E4D9}"/>
              </a:ext>
            </a:extLst>
          </p:cNvPr>
          <p:cNvPicPr>
            <a:picLocks noChangeAspect="1"/>
          </p:cNvPicPr>
          <p:nvPr/>
        </p:nvPicPr>
        <p:blipFill>
          <a:blip r:embed="rId3"/>
          <a:stretch>
            <a:fillRect/>
          </a:stretch>
        </p:blipFill>
        <p:spPr>
          <a:xfrm>
            <a:off x="452966" y="4204303"/>
            <a:ext cx="4873977" cy="1497062"/>
          </a:xfrm>
          <a:prstGeom prst="rect">
            <a:avLst/>
          </a:prstGeom>
        </p:spPr>
      </p:pic>
    </p:spTree>
    <p:extLst>
      <p:ext uri="{BB962C8B-B14F-4D97-AF65-F5344CB8AC3E}">
        <p14:creationId xmlns:p14="http://schemas.microsoft.com/office/powerpoint/2010/main" val="2112891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936B618B-279F-1844-94F2-A50F71AAB8E0}"/>
              </a:ext>
            </a:extLst>
          </p:cNvPr>
          <p:cNvSpPr>
            <a:spLocks noGrp="1"/>
          </p:cNvSpPr>
          <p:nvPr>
            <p:ph type="title"/>
          </p:nvPr>
        </p:nvSpPr>
        <p:spPr>
          <a:xfrm>
            <a:off x="1245072" y="1289765"/>
            <a:ext cx="3651101" cy="4270963"/>
          </a:xfrm>
        </p:spPr>
        <p:txBody>
          <a:bodyPr anchor="ctr">
            <a:normAutofit/>
          </a:bodyPr>
          <a:lstStyle/>
          <a:p>
            <a:pPr algn="ctr"/>
            <a:r>
              <a:rPr lang="en-US" sz="7200" dirty="0">
                <a:solidFill>
                  <a:schemeClr val="bg1"/>
                </a:solidFill>
              </a:rPr>
              <a:t>Pros &amp; Cons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C83797E7-EC15-ED4A-9052-8F7ED06679A2}"/>
              </a:ext>
            </a:extLst>
          </p:cNvPr>
          <p:cNvSpPr>
            <a:spLocks noGrp="1"/>
          </p:cNvSpPr>
          <p:nvPr>
            <p:ph idx="1"/>
          </p:nvPr>
        </p:nvSpPr>
        <p:spPr>
          <a:xfrm>
            <a:off x="6397039" y="381935"/>
            <a:ext cx="4685916" cy="5974415"/>
          </a:xfrm>
        </p:spPr>
        <p:txBody>
          <a:bodyPr anchor="ctr">
            <a:normAutofit/>
          </a:bodyPr>
          <a:lstStyle/>
          <a:p>
            <a:r>
              <a:rPr lang="en-US" sz="1800" b="1" dirty="0"/>
              <a:t>Pros</a:t>
            </a:r>
          </a:p>
          <a:p>
            <a:pPr lvl="1"/>
            <a:r>
              <a:rPr lang="en-US" sz="1800" dirty="0"/>
              <a:t>Free access for all users </a:t>
            </a:r>
          </a:p>
          <a:p>
            <a:pPr lvl="1"/>
            <a:r>
              <a:rPr lang="en-US" sz="1800" dirty="0"/>
              <a:t>Updated 3-4 times a year (ensures up to date information)</a:t>
            </a:r>
          </a:p>
          <a:p>
            <a:pPr lvl="1"/>
            <a:r>
              <a:rPr lang="en-US" sz="1800" dirty="0"/>
              <a:t>Contains easily accessible links to published references. </a:t>
            </a:r>
            <a:endParaRPr lang="en-US" sz="1800" b="1" dirty="0"/>
          </a:p>
          <a:p>
            <a:r>
              <a:rPr lang="en-US" sz="1800" b="1" dirty="0"/>
              <a:t>Cons</a:t>
            </a:r>
          </a:p>
          <a:p>
            <a:pPr lvl="1"/>
            <a:r>
              <a:rPr lang="en-US" sz="1800" dirty="0"/>
              <a:t>Need to register with an account in order to download files. </a:t>
            </a:r>
          </a:p>
          <a:p>
            <a:pPr lvl="1"/>
            <a:r>
              <a:rPr lang="en-US" sz="1800" dirty="0"/>
              <a:t>There is such a vast amount of information that you need to take a focused approach in order to be efficient on the site. </a:t>
            </a:r>
          </a:p>
          <a:p>
            <a:pPr lvl="2"/>
            <a:endParaRPr lang="en-US" sz="1800" dirty="0"/>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95283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D57B8-0CC0-694E-92B1-508ED208648B}"/>
              </a:ext>
            </a:extLst>
          </p:cNvPr>
          <p:cNvSpPr>
            <a:spLocks noGrp="1"/>
          </p:cNvSpPr>
          <p:nvPr>
            <p:ph type="title"/>
          </p:nvPr>
        </p:nvSpPr>
        <p:spPr/>
        <p:txBody>
          <a:bodyPr/>
          <a:lstStyle/>
          <a:p>
            <a:r>
              <a:rPr lang="en-US" dirty="0"/>
              <a:t>References </a:t>
            </a:r>
          </a:p>
        </p:txBody>
      </p:sp>
      <p:sp>
        <p:nvSpPr>
          <p:cNvPr id="3" name="Content Placeholder 2">
            <a:extLst>
              <a:ext uri="{FF2B5EF4-FFF2-40B4-BE49-F238E27FC236}">
                <a16:creationId xmlns:a16="http://schemas.microsoft.com/office/drawing/2014/main" id="{C32695CE-CCA6-DB46-AD4B-C36B0F74AED4}"/>
              </a:ext>
            </a:extLst>
          </p:cNvPr>
          <p:cNvSpPr>
            <a:spLocks noGrp="1"/>
          </p:cNvSpPr>
          <p:nvPr>
            <p:ph idx="1"/>
          </p:nvPr>
        </p:nvSpPr>
        <p:spPr/>
        <p:txBody>
          <a:bodyPr>
            <a:normAutofit/>
          </a:bodyPr>
          <a:lstStyle/>
          <a:p>
            <a:r>
              <a:rPr lang="en-US" sz="1400" dirty="0"/>
              <a:t>John G Tate, Sally Bamford, Harry C </a:t>
            </a:r>
            <a:r>
              <a:rPr lang="en-US" sz="1400" dirty="0" err="1"/>
              <a:t>Jubb</a:t>
            </a:r>
            <a:r>
              <a:rPr lang="en-US" sz="1400" dirty="0"/>
              <a:t>, </a:t>
            </a:r>
            <a:r>
              <a:rPr lang="en-US" sz="1400" dirty="0" err="1"/>
              <a:t>Zbyslaw</a:t>
            </a:r>
            <a:r>
              <a:rPr lang="en-US" sz="1400" dirty="0"/>
              <a:t> </a:t>
            </a:r>
            <a:r>
              <a:rPr lang="en-US" sz="1400" dirty="0" err="1"/>
              <a:t>Sondka</a:t>
            </a:r>
            <a:r>
              <a:rPr lang="en-US" sz="1400" dirty="0"/>
              <a:t>, David M </a:t>
            </a:r>
            <a:r>
              <a:rPr lang="en-US" sz="1400" dirty="0" err="1"/>
              <a:t>Beare</a:t>
            </a:r>
            <a:r>
              <a:rPr lang="en-US" sz="1400" dirty="0"/>
              <a:t>, Nidhi </a:t>
            </a:r>
            <a:r>
              <a:rPr lang="en-US" sz="1400" dirty="0" err="1"/>
              <a:t>Bindal</a:t>
            </a:r>
            <a:r>
              <a:rPr lang="en-US" sz="1400" dirty="0"/>
              <a:t>, Harry </a:t>
            </a:r>
            <a:r>
              <a:rPr lang="en-US" sz="1400" dirty="0" err="1"/>
              <a:t>Boutselakis</a:t>
            </a:r>
            <a:r>
              <a:rPr lang="en-US" sz="1400" dirty="0"/>
              <a:t>, Charlotte G Cole, Celestino </a:t>
            </a:r>
            <a:r>
              <a:rPr lang="en-US" sz="1400" dirty="0" err="1"/>
              <a:t>Creatore</a:t>
            </a:r>
            <a:r>
              <a:rPr lang="en-US" sz="1400" dirty="0"/>
              <a:t>, Elisabeth Dawson, Peter Fish, Bhavana Harsha, Charlie Hathaway, Steve C </a:t>
            </a:r>
            <a:r>
              <a:rPr lang="en-US" sz="1400" dirty="0" err="1"/>
              <a:t>Jupe</a:t>
            </a:r>
            <a:r>
              <a:rPr lang="en-US" sz="1400" dirty="0"/>
              <a:t>, Chai Yin </a:t>
            </a:r>
            <a:r>
              <a:rPr lang="en-US" sz="1400" dirty="0" err="1"/>
              <a:t>Kok</a:t>
            </a:r>
            <a:r>
              <a:rPr lang="en-US" sz="1400" dirty="0"/>
              <a:t>, Kate Noble, Laura Ponting, Christopher C Ramshaw, Claire E Rye, Helen E Speedy, Ray </a:t>
            </a:r>
            <a:r>
              <a:rPr lang="en-US" sz="1400" dirty="0" err="1"/>
              <a:t>Stefancsik</a:t>
            </a:r>
            <a:r>
              <a:rPr lang="en-US" sz="1400" dirty="0"/>
              <a:t>, Sam L Thompson, </a:t>
            </a:r>
            <a:r>
              <a:rPr lang="en-US" sz="1400" dirty="0" err="1"/>
              <a:t>Shicai</a:t>
            </a:r>
            <a:r>
              <a:rPr lang="en-US" sz="1400" dirty="0"/>
              <a:t> Wang, Sari Ward, Peter J Campbell, Simon A Forbes, COSMIC: the Catalogue Of Somatic Mutations In Cancer, </a:t>
            </a:r>
            <a:r>
              <a:rPr lang="en-US" sz="1400" i="1" dirty="0"/>
              <a:t>Nucleic Acids Research</a:t>
            </a:r>
            <a:r>
              <a:rPr lang="en-US" sz="1400" dirty="0"/>
              <a:t>, Volume 47, Issue D1, 08 January 2019, Pages D941–D947, </a:t>
            </a:r>
            <a:r>
              <a:rPr lang="en-US" sz="1400" dirty="0">
                <a:hlinkClick r:id="rId2"/>
              </a:rPr>
              <a:t>https://doi.org/10.1093/nar/gky1015</a:t>
            </a:r>
            <a:endParaRPr lang="en-US" sz="1400" dirty="0"/>
          </a:p>
          <a:p>
            <a:r>
              <a:rPr lang="en-US" sz="1400" dirty="0"/>
              <a:t>Bamford, S., Dawson, E., Forbes, S. </a:t>
            </a:r>
            <a:r>
              <a:rPr lang="en-US" sz="1400" i="1" dirty="0"/>
              <a:t>et al.</a:t>
            </a:r>
            <a:r>
              <a:rPr lang="en-US" sz="1400" dirty="0"/>
              <a:t> The COSMIC (Catalogue of Somatic Mutations in Cancer) database and website. </a:t>
            </a:r>
            <a:r>
              <a:rPr lang="en-US" sz="1400" i="1" dirty="0"/>
              <a:t>Br J Cancer</a:t>
            </a:r>
            <a:r>
              <a:rPr lang="en-US" sz="1400" dirty="0"/>
              <a:t> </a:t>
            </a:r>
            <a:r>
              <a:rPr lang="en-US" sz="1400" b="1" dirty="0"/>
              <a:t>91, </a:t>
            </a:r>
            <a:r>
              <a:rPr lang="en-US" sz="1400" dirty="0"/>
              <a:t>355–358 (2004). https://</a:t>
            </a:r>
            <a:r>
              <a:rPr lang="en-US" sz="1400" dirty="0" err="1"/>
              <a:t>doi.org</a:t>
            </a:r>
            <a:r>
              <a:rPr lang="en-US" sz="1400" dirty="0"/>
              <a:t>/10.1038/sj.bjc.6601894</a:t>
            </a:r>
          </a:p>
          <a:p>
            <a:r>
              <a:rPr lang="en-US" sz="1400" dirty="0"/>
              <a:t>https://</a:t>
            </a:r>
            <a:r>
              <a:rPr lang="en-US" sz="1400" dirty="0" err="1"/>
              <a:t>www.oracle.com</a:t>
            </a:r>
            <a:r>
              <a:rPr lang="en-US" sz="1400" dirty="0"/>
              <a:t>/database/what-is-a-relational-database/</a:t>
            </a:r>
          </a:p>
          <a:p>
            <a:r>
              <a:rPr lang="en-US" sz="1400" dirty="0">
                <a:hlinkClick r:id="rId3"/>
              </a:rPr>
              <a:t>https://cancer.sanger.ac.uk/cosmic</a:t>
            </a:r>
            <a:endParaRPr lang="en-US" sz="1400" dirty="0"/>
          </a:p>
          <a:p>
            <a:endParaRPr lang="en-US" sz="1400" dirty="0"/>
          </a:p>
        </p:txBody>
      </p:sp>
    </p:spTree>
    <p:extLst>
      <p:ext uri="{BB962C8B-B14F-4D97-AF65-F5344CB8AC3E}">
        <p14:creationId xmlns:p14="http://schemas.microsoft.com/office/powerpoint/2010/main" val="19564155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9FB580A-BA0E-4D5E-90F4-C42767A78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EB56F7-11A4-6246-9BCE-1709EE0CBCAB}"/>
              </a:ext>
            </a:extLst>
          </p:cNvPr>
          <p:cNvSpPr>
            <a:spLocks noGrp="1"/>
          </p:cNvSpPr>
          <p:nvPr>
            <p:ph type="ctrTitle"/>
          </p:nvPr>
        </p:nvSpPr>
        <p:spPr>
          <a:xfrm>
            <a:off x="1256275" y="3655371"/>
            <a:ext cx="9679449" cy="1463136"/>
          </a:xfrm>
        </p:spPr>
        <p:txBody>
          <a:bodyPr anchor="b">
            <a:normAutofit/>
          </a:bodyPr>
          <a:lstStyle/>
          <a:p>
            <a:r>
              <a:rPr lang="en-US" sz="5100" dirty="0">
                <a:solidFill>
                  <a:schemeClr val="bg1"/>
                </a:solidFill>
              </a:rPr>
              <a:t>Thank you for listening! </a:t>
            </a:r>
          </a:p>
        </p:txBody>
      </p:sp>
      <p:pic>
        <p:nvPicPr>
          <p:cNvPr id="4" name="Picture 2" descr="Icon&#10;&#10;Description automatically generated">
            <a:extLst>
              <a:ext uri="{FF2B5EF4-FFF2-40B4-BE49-F238E27FC236}">
                <a16:creationId xmlns:a16="http://schemas.microsoft.com/office/drawing/2014/main" id="{028BD7B9-790B-3C40-893B-5139C979E26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15899" y="862933"/>
            <a:ext cx="11760200" cy="24347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4822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B1155E-79C9-5D4F-9E17-E666A4655D3C}"/>
              </a:ext>
            </a:extLst>
          </p:cNvPr>
          <p:cNvSpPr>
            <a:spLocks noGrp="1"/>
          </p:cNvSpPr>
          <p:nvPr>
            <p:ph type="title"/>
          </p:nvPr>
        </p:nvSpPr>
        <p:spPr>
          <a:xfrm>
            <a:off x="6412091" y="501651"/>
            <a:ext cx="4395340" cy="1716255"/>
          </a:xfrm>
        </p:spPr>
        <p:txBody>
          <a:bodyPr anchor="b">
            <a:normAutofit/>
          </a:bodyPr>
          <a:lstStyle/>
          <a:p>
            <a:r>
              <a:rPr lang="en-US" sz="5400"/>
              <a:t>Quick Review</a:t>
            </a:r>
          </a:p>
        </p:txBody>
      </p:sp>
      <p:sp>
        <p:nvSpPr>
          <p:cNvPr id="12" name="Rectangle 11">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DNA">
            <a:extLst>
              <a:ext uri="{FF2B5EF4-FFF2-40B4-BE49-F238E27FC236}">
                <a16:creationId xmlns:a16="http://schemas.microsoft.com/office/drawing/2014/main" id="{1C5E1510-8D2C-45AC-9063-9858B66CA27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79143" y="818188"/>
            <a:ext cx="5221625" cy="5221625"/>
          </a:xfrm>
          <a:prstGeom prst="rect">
            <a:avLst/>
          </a:prstGeom>
        </p:spPr>
      </p:pic>
      <p:sp>
        <p:nvSpPr>
          <p:cNvPr id="3" name="Content Placeholder 2">
            <a:extLst>
              <a:ext uri="{FF2B5EF4-FFF2-40B4-BE49-F238E27FC236}">
                <a16:creationId xmlns:a16="http://schemas.microsoft.com/office/drawing/2014/main" id="{8035B085-2626-3E43-90C5-D48B0438A3BA}"/>
              </a:ext>
            </a:extLst>
          </p:cNvPr>
          <p:cNvSpPr>
            <a:spLocks noGrp="1"/>
          </p:cNvSpPr>
          <p:nvPr>
            <p:ph idx="1"/>
          </p:nvPr>
        </p:nvSpPr>
        <p:spPr>
          <a:xfrm>
            <a:off x="6392583" y="2645922"/>
            <a:ext cx="4434721" cy="3710427"/>
          </a:xfrm>
        </p:spPr>
        <p:txBody>
          <a:bodyPr anchor="t">
            <a:normAutofit/>
          </a:bodyPr>
          <a:lstStyle/>
          <a:p>
            <a:r>
              <a:rPr lang="en-US" sz="1800"/>
              <a:t>What is a Somatic Mutation?</a:t>
            </a:r>
          </a:p>
          <a:p>
            <a:pPr lvl="1"/>
            <a:r>
              <a:rPr lang="en-US" sz="1800"/>
              <a:t>A somatic mutation occurs from damage to genes in an individual cell during a person’s life. </a:t>
            </a:r>
          </a:p>
          <a:p>
            <a:pPr lvl="2"/>
            <a:r>
              <a:rPr lang="en-US" sz="1800"/>
              <a:t>Not genetically passed from parent to offspring</a:t>
            </a:r>
          </a:p>
          <a:p>
            <a:pPr lvl="2"/>
            <a:r>
              <a:rPr lang="en-US" sz="1800"/>
              <a:t>Somatic mutations can arise from a variety of sources for example </a:t>
            </a:r>
            <a:r>
              <a:rPr lang="en-US" sz="1800">
                <a:sym typeface="Wingdings" pitchFamily="2" charset="2"/>
              </a:rPr>
              <a:t></a:t>
            </a:r>
            <a:r>
              <a:rPr lang="en-US" sz="1800"/>
              <a:t> tobacco use, UV and carcinogen exposures, viruses, and aging. </a:t>
            </a:r>
          </a:p>
        </p:txBody>
      </p:sp>
      <p:cxnSp>
        <p:nvCxnSpPr>
          <p:cNvPr id="14" name="Straight Connector 1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6726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F5A842C2-9276-0E42-B6CB-E04888C2E34A}"/>
              </a:ext>
            </a:extLst>
          </p:cNvPr>
          <p:cNvSpPr>
            <a:spLocks noGrp="1"/>
          </p:cNvSpPr>
          <p:nvPr>
            <p:ph type="title"/>
          </p:nvPr>
        </p:nvSpPr>
        <p:spPr>
          <a:xfrm>
            <a:off x="1245072" y="1289765"/>
            <a:ext cx="3651101" cy="4270963"/>
          </a:xfrm>
        </p:spPr>
        <p:txBody>
          <a:bodyPr anchor="ctr">
            <a:normAutofit/>
          </a:bodyPr>
          <a:lstStyle/>
          <a:p>
            <a:pPr algn="ctr"/>
            <a:r>
              <a:rPr lang="en-US" sz="5600">
                <a:solidFill>
                  <a:schemeClr val="bg1"/>
                </a:solidFill>
              </a:rPr>
              <a:t>What is COSMIC? </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EEC17EB2-2764-ED4E-A702-011D75202979}"/>
              </a:ext>
            </a:extLst>
          </p:cNvPr>
          <p:cNvSpPr>
            <a:spLocks noGrp="1"/>
          </p:cNvSpPr>
          <p:nvPr>
            <p:ph idx="1"/>
          </p:nvPr>
        </p:nvSpPr>
        <p:spPr>
          <a:xfrm>
            <a:off x="6397039" y="381935"/>
            <a:ext cx="4685916" cy="5974415"/>
          </a:xfrm>
        </p:spPr>
        <p:txBody>
          <a:bodyPr anchor="ctr">
            <a:normAutofit/>
          </a:bodyPr>
          <a:lstStyle/>
          <a:p>
            <a:r>
              <a:rPr lang="en-US" sz="1800" dirty="0"/>
              <a:t>COSMIC ~ the Catalogue of Somatic Mutations in Cancer ~ is the world’s largest source of expert manually curated somatic mutation information relating to human cancers. </a:t>
            </a:r>
          </a:p>
          <a:p>
            <a:r>
              <a:rPr lang="en-US" sz="1800" dirty="0"/>
              <a:t>Web-based resource. </a:t>
            </a: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5080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28" y="554152"/>
            <a:ext cx="5742189" cy="5742189"/>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5A72DCA2-49DC-0C47-97C8-8BBF87E337A9}"/>
              </a:ext>
            </a:extLst>
          </p:cNvPr>
          <p:cNvSpPr>
            <a:spLocks noGrp="1"/>
          </p:cNvSpPr>
          <p:nvPr>
            <p:ph type="title"/>
          </p:nvPr>
        </p:nvSpPr>
        <p:spPr>
          <a:xfrm>
            <a:off x="1245072" y="1289765"/>
            <a:ext cx="3651101" cy="4270963"/>
          </a:xfrm>
        </p:spPr>
        <p:txBody>
          <a:bodyPr anchor="ctr">
            <a:normAutofit/>
          </a:bodyPr>
          <a:lstStyle/>
          <a:p>
            <a:pPr algn="ctr"/>
            <a:r>
              <a:rPr lang="en-US" sz="7200">
                <a:solidFill>
                  <a:schemeClr val="bg1"/>
                </a:solidFill>
              </a:rPr>
              <a:t>Uses</a:t>
            </a:r>
          </a:p>
        </p:txBody>
      </p:sp>
      <p:sp>
        <p:nvSpPr>
          <p:cNvPr id="12"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493" y="374394"/>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4"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109" y="1084507"/>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A43AFA5C-2A0D-EE40-8A99-29223215BA52}"/>
              </a:ext>
            </a:extLst>
          </p:cNvPr>
          <p:cNvSpPr>
            <a:spLocks noGrp="1"/>
          </p:cNvSpPr>
          <p:nvPr>
            <p:ph idx="1"/>
          </p:nvPr>
        </p:nvSpPr>
        <p:spPr>
          <a:xfrm>
            <a:off x="6397039" y="381935"/>
            <a:ext cx="4685916" cy="5974415"/>
          </a:xfrm>
        </p:spPr>
        <p:txBody>
          <a:bodyPr anchor="ctr">
            <a:normAutofit/>
          </a:bodyPr>
          <a:lstStyle/>
          <a:p>
            <a:r>
              <a:rPr lang="en-US" sz="1800" dirty="0"/>
              <a:t>If you want to gather more information regarding somatic mutations.</a:t>
            </a:r>
          </a:p>
          <a:p>
            <a:r>
              <a:rPr lang="en-US" sz="1800" dirty="0"/>
              <a:t>If you want information about relationships between specific mutations and certain cancers. </a:t>
            </a:r>
          </a:p>
          <a:p>
            <a:r>
              <a:rPr lang="en-US" sz="1800" dirty="0"/>
              <a:t>Can be used to discover novel driver genes for cancer research.</a:t>
            </a:r>
          </a:p>
        </p:txBody>
      </p:sp>
      <p:sp>
        <p:nvSpPr>
          <p:cNvPr id="16"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6547" y="5751820"/>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54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8190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E1490-24CF-3C4D-9375-083961E9DD2A}"/>
              </a:ext>
            </a:extLst>
          </p:cNvPr>
          <p:cNvSpPr>
            <a:spLocks noGrp="1"/>
          </p:cNvSpPr>
          <p:nvPr>
            <p:ph type="title"/>
          </p:nvPr>
        </p:nvSpPr>
        <p:spPr/>
        <p:txBody>
          <a:bodyPr/>
          <a:lstStyle/>
          <a:p>
            <a:r>
              <a:rPr lang="en-US" dirty="0"/>
              <a:t>Type of Database</a:t>
            </a:r>
          </a:p>
        </p:txBody>
      </p:sp>
      <p:sp>
        <p:nvSpPr>
          <p:cNvPr id="3" name="Content Placeholder 2">
            <a:extLst>
              <a:ext uri="{FF2B5EF4-FFF2-40B4-BE49-F238E27FC236}">
                <a16:creationId xmlns:a16="http://schemas.microsoft.com/office/drawing/2014/main" id="{5E78CE6E-576B-BD4D-ABC7-705CB39CD688}"/>
              </a:ext>
            </a:extLst>
          </p:cNvPr>
          <p:cNvSpPr>
            <a:spLocks noGrp="1"/>
          </p:cNvSpPr>
          <p:nvPr>
            <p:ph idx="1"/>
          </p:nvPr>
        </p:nvSpPr>
        <p:spPr>
          <a:xfrm>
            <a:off x="955430" y="1602886"/>
            <a:ext cx="8235461" cy="4351338"/>
          </a:xfrm>
        </p:spPr>
        <p:txBody>
          <a:bodyPr>
            <a:normAutofit/>
          </a:bodyPr>
          <a:lstStyle/>
          <a:p>
            <a:endParaRPr lang="en-US" dirty="0"/>
          </a:p>
          <a:p>
            <a:r>
              <a:rPr lang="en-US" dirty="0"/>
              <a:t>Oracle Relational Database</a:t>
            </a:r>
            <a:r>
              <a:rPr lang="en-US" dirty="0">
                <a:sym typeface="Wingdings" pitchFamily="2" charset="2"/>
              </a:rPr>
              <a:t> stores and provides access to data points that are related to one another.</a:t>
            </a:r>
          </a:p>
          <a:p>
            <a:pPr lvl="1"/>
            <a:r>
              <a:rPr lang="en-US" dirty="0"/>
              <a:t>Can run on across operating systems such as Windows, Unix, Linux, MacOS</a:t>
            </a:r>
            <a:endParaRPr lang="en-US" dirty="0">
              <a:sym typeface="Wingdings" pitchFamily="2" charset="2"/>
            </a:endParaRPr>
          </a:p>
          <a:p>
            <a:r>
              <a:rPr lang="en-US" dirty="0">
                <a:sym typeface="Wingdings" pitchFamily="2" charset="2"/>
              </a:rPr>
              <a:t>The primary site gathers data from expert curation of scientific literature and data from large-scale, genome-wide studies.  </a:t>
            </a:r>
            <a:endParaRPr lang="en-US" dirty="0"/>
          </a:p>
        </p:txBody>
      </p:sp>
    </p:spTree>
    <p:extLst>
      <p:ext uri="{BB962C8B-B14F-4D97-AF65-F5344CB8AC3E}">
        <p14:creationId xmlns:p14="http://schemas.microsoft.com/office/powerpoint/2010/main" val="3979200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1F3F9-5273-0B4A-BDE9-13EE0D53612C}"/>
              </a:ext>
            </a:extLst>
          </p:cNvPr>
          <p:cNvSpPr>
            <a:spLocks noGrp="1"/>
          </p:cNvSpPr>
          <p:nvPr>
            <p:ph type="title"/>
          </p:nvPr>
        </p:nvSpPr>
        <p:spPr/>
        <p:txBody>
          <a:bodyPr/>
          <a:lstStyle/>
          <a:p>
            <a:r>
              <a:rPr lang="en-US" dirty="0"/>
              <a:t>Tools:</a:t>
            </a:r>
          </a:p>
        </p:txBody>
      </p:sp>
      <p:pic>
        <p:nvPicPr>
          <p:cNvPr id="9" name="Content Placeholder 8" descr="Logo, company name&#10;&#10;Description automatically generated">
            <a:extLst>
              <a:ext uri="{FF2B5EF4-FFF2-40B4-BE49-F238E27FC236}">
                <a16:creationId xmlns:a16="http://schemas.microsoft.com/office/drawing/2014/main" id="{81A39EE5-DE95-4140-A361-6F97BCB464B6}"/>
              </a:ext>
            </a:extLst>
          </p:cNvPr>
          <p:cNvPicPr>
            <a:picLocks noGrp="1" noChangeAspect="1"/>
          </p:cNvPicPr>
          <p:nvPr>
            <p:ph idx="1"/>
          </p:nvPr>
        </p:nvPicPr>
        <p:blipFill rotWithShape="1">
          <a:blip r:embed="rId3"/>
          <a:srcRect r="1004" b="754"/>
          <a:stretch/>
        </p:blipFill>
        <p:spPr>
          <a:xfrm>
            <a:off x="5202949" y="830023"/>
            <a:ext cx="5930273" cy="5395468"/>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10" name="TextBox 9">
            <a:extLst>
              <a:ext uri="{FF2B5EF4-FFF2-40B4-BE49-F238E27FC236}">
                <a16:creationId xmlns:a16="http://schemas.microsoft.com/office/drawing/2014/main" id="{C0F07826-34F3-9742-981F-C4CFBB3A4FDC}"/>
              </a:ext>
            </a:extLst>
          </p:cNvPr>
          <p:cNvSpPr txBox="1"/>
          <p:nvPr/>
        </p:nvSpPr>
        <p:spPr>
          <a:xfrm>
            <a:off x="1058778" y="2074111"/>
            <a:ext cx="4411579" cy="2862322"/>
          </a:xfrm>
          <a:prstGeom prst="rect">
            <a:avLst/>
          </a:prstGeom>
          <a:noFill/>
        </p:spPr>
        <p:txBody>
          <a:bodyPr wrap="square" rtlCol="0">
            <a:spAutoFit/>
          </a:bodyPr>
          <a:lstStyle/>
          <a:p>
            <a:pPr marL="285750" indent="-285750">
              <a:buFont typeface="Arial" panose="020B0604020202020204" pitchFamily="34" charset="0"/>
              <a:buChar char="•"/>
            </a:pPr>
            <a:r>
              <a:rPr lang="en-US" dirty="0"/>
              <a:t>Genome Browser </a:t>
            </a:r>
          </a:p>
          <a:p>
            <a:pPr marL="285750" indent="-285750">
              <a:buFont typeface="Arial" panose="020B0604020202020204" pitchFamily="34" charset="0"/>
              <a:buChar char="•"/>
            </a:pPr>
            <a:r>
              <a:rPr lang="en-US" dirty="0"/>
              <a:t>COSMIC-3D</a:t>
            </a:r>
          </a:p>
          <a:p>
            <a:pPr marL="285750" indent="-285750">
              <a:buFont typeface="Arial" panose="020B0604020202020204" pitchFamily="34" charset="0"/>
              <a:buChar char="•"/>
            </a:pPr>
            <a:r>
              <a:rPr lang="en-US" dirty="0"/>
              <a:t>Drug Resistance</a:t>
            </a:r>
          </a:p>
          <a:p>
            <a:pPr marL="285750" indent="-285750">
              <a:buFont typeface="Arial" panose="020B0604020202020204" pitchFamily="34" charset="0"/>
              <a:buChar char="•"/>
            </a:pPr>
            <a:r>
              <a:rPr lang="en-US" dirty="0"/>
              <a:t>CONAN</a:t>
            </a:r>
          </a:p>
          <a:p>
            <a:pPr marL="285750" indent="-285750">
              <a:buFont typeface="Arial" panose="020B0604020202020204" pitchFamily="34" charset="0"/>
              <a:buChar char="•"/>
            </a:pPr>
            <a:r>
              <a:rPr lang="en-US" dirty="0"/>
              <a:t>Mutational Signatures</a:t>
            </a:r>
          </a:p>
          <a:p>
            <a:pPr marL="285750" indent="-285750">
              <a:buFont typeface="Arial" panose="020B0604020202020204" pitchFamily="34" charset="0"/>
              <a:buChar char="•"/>
            </a:pPr>
            <a:r>
              <a:rPr lang="en-US" dirty="0"/>
              <a:t>Gene Pages</a:t>
            </a:r>
          </a:p>
          <a:p>
            <a:pPr marL="285750" indent="-285750">
              <a:buFont typeface="Arial" panose="020B0604020202020204" pitchFamily="34" charset="0"/>
              <a:buChar char="•"/>
            </a:pPr>
            <a:r>
              <a:rPr lang="en-US" dirty="0"/>
              <a:t>Fusion Genes</a:t>
            </a:r>
          </a:p>
          <a:p>
            <a:pPr marL="285750" indent="-285750">
              <a:buFont typeface="Arial" panose="020B0604020202020204" pitchFamily="34" charset="0"/>
              <a:buChar char="•"/>
            </a:pPr>
            <a:r>
              <a:rPr lang="en-US" dirty="0"/>
              <a:t>Cancer Gene Census</a:t>
            </a:r>
          </a:p>
          <a:p>
            <a:pPr marL="285750" indent="-285750">
              <a:buFont typeface="Arial" panose="020B0604020202020204" pitchFamily="34" charset="0"/>
              <a:buChar char="•"/>
            </a:pPr>
            <a:r>
              <a:rPr lang="en-US" dirty="0"/>
              <a:t>Cancer Browser</a:t>
            </a:r>
          </a:p>
          <a:p>
            <a:pPr marL="285750" indent="-285750">
              <a:buFont typeface="Arial" panose="020B0604020202020204" pitchFamily="34" charset="0"/>
              <a:buChar char="•"/>
            </a:pPr>
            <a:r>
              <a:rPr lang="en-US" dirty="0"/>
              <a:t>Hallmarks of Cancer </a:t>
            </a:r>
          </a:p>
        </p:txBody>
      </p:sp>
    </p:spTree>
    <p:extLst>
      <p:ext uri="{BB962C8B-B14F-4D97-AF65-F5344CB8AC3E}">
        <p14:creationId xmlns:p14="http://schemas.microsoft.com/office/powerpoint/2010/main" val="1967000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53C1207-D1C8-49E3-8837-E2B89D366FA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6B067B1-F4E5-4FDF-813D-C9E872E80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raphical user interface, application, Teams&#10;&#10;Description automatically generated">
            <a:extLst>
              <a:ext uri="{FF2B5EF4-FFF2-40B4-BE49-F238E27FC236}">
                <a16:creationId xmlns:a16="http://schemas.microsoft.com/office/drawing/2014/main" id="{0C969DEC-FEFD-5843-A656-03A12325F595}"/>
              </a:ext>
            </a:extLst>
          </p:cNvPr>
          <p:cNvPicPr>
            <a:picLocks noGrp="1" noChangeAspect="1"/>
          </p:cNvPicPr>
          <p:nvPr>
            <p:ph idx="1"/>
          </p:nvPr>
        </p:nvPicPr>
        <p:blipFill rotWithShape="1">
          <a:blip r:embed="rId3"/>
          <a:srcRect r="1322" b="-1"/>
          <a:stretch/>
        </p:blipFill>
        <p:spPr>
          <a:xfrm>
            <a:off x="307775" y="261437"/>
            <a:ext cx="11576450" cy="6335126"/>
          </a:xfrm>
          <a:prstGeom prst="rect">
            <a:avLst/>
          </a:prstGeom>
        </p:spPr>
      </p:pic>
      <p:cxnSp>
        <p:nvCxnSpPr>
          <p:cNvPr id="7" name="Straight Arrow Connector 6">
            <a:extLst>
              <a:ext uri="{FF2B5EF4-FFF2-40B4-BE49-F238E27FC236}">
                <a16:creationId xmlns:a16="http://schemas.microsoft.com/office/drawing/2014/main" id="{1148BBF4-34C4-C147-BFE0-02F0CF87AFD1}"/>
              </a:ext>
            </a:extLst>
          </p:cNvPr>
          <p:cNvCxnSpPr/>
          <p:nvPr/>
        </p:nvCxnSpPr>
        <p:spPr>
          <a:xfrm flipH="1">
            <a:off x="4748463" y="1315453"/>
            <a:ext cx="641684" cy="1171073"/>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11" name="Oval 10">
            <a:extLst>
              <a:ext uri="{FF2B5EF4-FFF2-40B4-BE49-F238E27FC236}">
                <a16:creationId xmlns:a16="http://schemas.microsoft.com/office/drawing/2014/main" id="{4DE2404B-4BBC-6F42-A8DB-C5A7847AB9C2}"/>
              </a:ext>
            </a:extLst>
          </p:cNvPr>
          <p:cNvSpPr/>
          <p:nvPr/>
        </p:nvSpPr>
        <p:spPr>
          <a:xfrm>
            <a:off x="2309446" y="2168769"/>
            <a:ext cx="1875687" cy="317757"/>
          </a:xfrm>
          <a:prstGeom prst="ellipse">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Tree>
    <p:extLst>
      <p:ext uri="{BB962C8B-B14F-4D97-AF65-F5344CB8AC3E}">
        <p14:creationId xmlns:p14="http://schemas.microsoft.com/office/powerpoint/2010/main" val="3946974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3990E-751D-6D48-8F4E-D9EB8158EBDF}"/>
              </a:ext>
            </a:extLst>
          </p:cNvPr>
          <p:cNvSpPr>
            <a:spLocks noGrp="1"/>
          </p:cNvSpPr>
          <p:nvPr>
            <p:ph type="title"/>
          </p:nvPr>
        </p:nvSpPr>
        <p:spPr/>
        <p:txBody>
          <a:bodyPr/>
          <a:lstStyle/>
          <a:p>
            <a:r>
              <a:rPr lang="en-US" dirty="0"/>
              <a:t>INPUT</a:t>
            </a:r>
          </a:p>
        </p:txBody>
      </p:sp>
      <p:pic>
        <p:nvPicPr>
          <p:cNvPr id="5" name="Content Placeholder 4" descr="Graphical user interface, application, Teams&#10;&#10;Description automatically generated">
            <a:extLst>
              <a:ext uri="{FF2B5EF4-FFF2-40B4-BE49-F238E27FC236}">
                <a16:creationId xmlns:a16="http://schemas.microsoft.com/office/drawing/2014/main" id="{7AA90BF9-CD54-7549-87A5-6352BA981B17}"/>
              </a:ext>
            </a:extLst>
          </p:cNvPr>
          <p:cNvPicPr>
            <a:picLocks noGrp="1" noChangeAspect="1"/>
          </p:cNvPicPr>
          <p:nvPr>
            <p:ph idx="1"/>
          </p:nvPr>
        </p:nvPicPr>
        <p:blipFill>
          <a:blip r:embed="rId3"/>
          <a:stretch>
            <a:fillRect/>
          </a:stretch>
        </p:blipFill>
        <p:spPr>
          <a:xfrm>
            <a:off x="1909491" y="1690688"/>
            <a:ext cx="8882891" cy="4802187"/>
          </a:xfrm>
        </p:spPr>
      </p:pic>
      <p:cxnSp>
        <p:nvCxnSpPr>
          <p:cNvPr id="7" name="Straight Arrow Connector 6">
            <a:extLst>
              <a:ext uri="{FF2B5EF4-FFF2-40B4-BE49-F238E27FC236}">
                <a16:creationId xmlns:a16="http://schemas.microsoft.com/office/drawing/2014/main" id="{468709DD-2FC6-1D44-85B5-2E5FCB1F56C0}"/>
              </a:ext>
            </a:extLst>
          </p:cNvPr>
          <p:cNvCxnSpPr/>
          <p:nvPr/>
        </p:nvCxnSpPr>
        <p:spPr>
          <a:xfrm>
            <a:off x="994611" y="2935705"/>
            <a:ext cx="1026694" cy="65772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074073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1B796-9D89-F44D-A2CB-F94411B8A659}"/>
              </a:ext>
            </a:extLst>
          </p:cNvPr>
          <p:cNvSpPr>
            <a:spLocks noGrp="1"/>
          </p:cNvSpPr>
          <p:nvPr>
            <p:ph type="title"/>
          </p:nvPr>
        </p:nvSpPr>
        <p:spPr/>
        <p:txBody>
          <a:bodyPr/>
          <a:lstStyle/>
          <a:p>
            <a:r>
              <a:rPr lang="en-US" dirty="0"/>
              <a:t>Search Results</a:t>
            </a:r>
          </a:p>
        </p:txBody>
      </p:sp>
      <p:pic>
        <p:nvPicPr>
          <p:cNvPr id="5" name="Content Placeholder 4" descr="Table&#10;&#10;Description automatically generated with medium confidence">
            <a:extLst>
              <a:ext uri="{FF2B5EF4-FFF2-40B4-BE49-F238E27FC236}">
                <a16:creationId xmlns:a16="http://schemas.microsoft.com/office/drawing/2014/main" id="{D2AC26CA-079A-F24B-959F-CD3256985A0B}"/>
              </a:ext>
            </a:extLst>
          </p:cNvPr>
          <p:cNvPicPr>
            <a:picLocks noGrp="1" noChangeAspect="1"/>
          </p:cNvPicPr>
          <p:nvPr>
            <p:ph idx="1"/>
          </p:nvPr>
        </p:nvPicPr>
        <p:blipFill>
          <a:blip r:embed="rId2"/>
          <a:stretch>
            <a:fillRect/>
          </a:stretch>
        </p:blipFill>
        <p:spPr>
          <a:xfrm>
            <a:off x="961688" y="1825625"/>
            <a:ext cx="10268624" cy="4351338"/>
          </a:xfrm>
        </p:spPr>
      </p:pic>
      <p:cxnSp>
        <p:nvCxnSpPr>
          <p:cNvPr id="7" name="Straight Arrow Connector 6">
            <a:extLst>
              <a:ext uri="{FF2B5EF4-FFF2-40B4-BE49-F238E27FC236}">
                <a16:creationId xmlns:a16="http://schemas.microsoft.com/office/drawing/2014/main" id="{C10B3A1E-D258-3745-B0DF-E061878C2CED}"/>
              </a:ext>
            </a:extLst>
          </p:cNvPr>
          <p:cNvCxnSpPr>
            <a:cxnSpLocks/>
          </p:cNvCxnSpPr>
          <p:nvPr/>
        </p:nvCxnSpPr>
        <p:spPr>
          <a:xfrm>
            <a:off x="444500" y="3962400"/>
            <a:ext cx="669192" cy="339969"/>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824951389"/>
      </p:ext>
    </p:extLst>
  </p:cSld>
  <p:clrMapOvr>
    <a:masterClrMapping/>
  </p:clrMapOvr>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3120</TotalTime>
  <Words>990</Words>
  <Application>Microsoft Macintosh PowerPoint</Application>
  <PresentationFormat>Widescreen</PresentationFormat>
  <Paragraphs>110</Paragraphs>
  <Slides>16</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Univers</vt:lpstr>
      <vt:lpstr>GradientVTI</vt:lpstr>
      <vt:lpstr>Clare Sexton</vt:lpstr>
      <vt:lpstr>Quick Review</vt:lpstr>
      <vt:lpstr>What is COSMIC? </vt:lpstr>
      <vt:lpstr>Uses</vt:lpstr>
      <vt:lpstr>Type of Database</vt:lpstr>
      <vt:lpstr>Tools:</vt:lpstr>
      <vt:lpstr>PowerPoint Presentation</vt:lpstr>
      <vt:lpstr>INPUT</vt:lpstr>
      <vt:lpstr>Search Results</vt:lpstr>
      <vt:lpstr>EGFR Gene</vt:lpstr>
      <vt:lpstr>Overview “Tab”</vt:lpstr>
      <vt:lpstr>https://cancer.sanger.ac.uk/cosmic/gene/analysis?ln=EGFR </vt:lpstr>
      <vt:lpstr>Downloads</vt:lpstr>
      <vt:lpstr>Pros &amp; Cons</vt:lpstr>
      <vt:lpstr>References </vt:lpstr>
      <vt:lpstr>Thank you for listening!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Clare Sexton</dc:title>
  <dc:creator>Clare R. Sexton</dc:creator>
  <cp:lastModifiedBy>Clare R. Sexton</cp:lastModifiedBy>
  <cp:revision>27</cp:revision>
  <dcterms:created xsi:type="dcterms:W3CDTF">2021-04-23T17:40:53Z</dcterms:created>
  <dcterms:modified xsi:type="dcterms:W3CDTF">2021-04-26T15:13:05Z</dcterms:modified>
</cp:coreProperties>
</file>

<file path=docProps/thumbnail.jpeg>
</file>